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11089551" r:id="rId3"/>
    <p:sldId id="11089524" r:id="rId4"/>
    <p:sldId id="259" r:id="rId5"/>
    <p:sldId id="260" r:id="rId6"/>
    <p:sldId id="11089525" r:id="rId7"/>
    <p:sldId id="11089527" r:id="rId8"/>
    <p:sldId id="11089526" r:id="rId9"/>
    <p:sldId id="11089529" r:id="rId10"/>
    <p:sldId id="261" r:id="rId11"/>
    <p:sldId id="267" r:id="rId12"/>
    <p:sldId id="11089530" r:id="rId13"/>
    <p:sldId id="265" r:id="rId14"/>
    <p:sldId id="11089533" r:id="rId15"/>
    <p:sldId id="11089531" r:id="rId16"/>
    <p:sldId id="268" r:id="rId17"/>
    <p:sldId id="11089535" r:id="rId18"/>
    <p:sldId id="11089518" r:id="rId19"/>
    <p:sldId id="271" r:id="rId20"/>
    <p:sldId id="11089536" r:id="rId21"/>
    <p:sldId id="269" r:id="rId22"/>
    <p:sldId id="270" r:id="rId23"/>
    <p:sldId id="11089537" r:id="rId24"/>
    <p:sldId id="11089549" r:id="rId25"/>
    <p:sldId id="264" r:id="rId26"/>
    <p:sldId id="258" r:id="rId27"/>
    <p:sldId id="11089532" r:id="rId28"/>
  </p:sldIdLst>
  <p:sldSz cx="12192000" cy="6858000"/>
  <p:notesSz cx="6858000" cy="9144000"/>
  <p:embeddedFontLst>
    <p:embeddedFont>
      <p:font typeface="Microsoft YaHei" panose="020B0503020204020204" pitchFamily="34" charset="-122"/>
      <p:regular r:id="rId31"/>
      <p:bold r:id="rId32"/>
    </p:embeddedFont>
    <p:embeddedFont>
      <p:font typeface="Arial Black" panose="020B0604020202020204" pitchFamily="34" charset="0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Dubai Light" panose="020B0303030403030204" pitchFamily="34" charset="-78"/>
      <p:regular r:id="rId38"/>
    </p:embeddedFont>
    <p:embeddedFont>
      <p:font typeface="Gabriola" pitchFamily="82" charset="0"/>
      <p:regular r:id="rId39"/>
    </p:embeddedFont>
    <p:embeddedFont>
      <p:font typeface="Roboto Black" panose="020F0502020204030204" pitchFamily="34" charset="0"/>
      <p:bold r:id="rId40"/>
      <p:italic r:id="rId41"/>
      <p:boldItalic r:id="rId42"/>
    </p:embeddedFont>
    <p:embeddedFont>
      <p:font typeface="Roboto Light" panose="020F0302020204030204" pitchFamily="34" charset="0"/>
      <p:regular r:id="rId43"/>
      <p:italic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4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90"/>
    <a:srgbClr val="FFE5CE"/>
    <a:srgbClr val="EAD2BD"/>
    <a:srgbClr val="44576E"/>
    <a:srgbClr val="C89800"/>
    <a:srgbClr val="FFCD2D"/>
    <a:srgbClr val="FFE079"/>
    <a:srgbClr val="949494"/>
    <a:srgbClr val="EFB51D"/>
    <a:srgbClr val="E0E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4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824" y="176"/>
      </p:cViewPr>
      <p:guideLst>
        <p:guide orient="horz" pos="3350"/>
        <p:guide pos="3840"/>
        <p:guide orient="horz" pos="14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73075" y="777875"/>
            <a:ext cx="2635250" cy="25447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8"/>
          <p:cNvSpPr>
            <a:spLocks noGrp="1"/>
          </p:cNvSpPr>
          <p:nvPr>
            <p:ph type="pic" sz="quarter" idx="11"/>
          </p:nvPr>
        </p:nvSpPr>
        <p:spPr>
          <a:xfrm>
            <a:off x="3423285" y="777875"/>
            <a:ext cx="2635250" cy="25447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8"/>
          <p:cNvSpPr>
            <a:spLocks noGrp="1"/>
          </p:cNvSpPr>
          <p:nvPr>
            <p:ph type="pic" sz="quarter" idx="12"/>
          </p:nvPr>
        </p:nvSpPr>
        <p:spPr>
          <a:xfrm>
            <a:off x="6373495" y="777875"/>
            <a:ext cx="2635250" cy="25447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8"/>
          <p:cNvSpPr>
            <a:spLocks noGrp="1"/>
          </p:cNvSpPr>
          <p:nvPr>
            <p:ph type="pic" sz="quarter" idx="13"/>
          </p:nvPr>
        </p:nvSpPr>
        <p:spPr>
          <a:xfrm>
            <a:off x="9323705" y="777875"/>
            <a:ext cx="2635250" cy="25447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8"/>
          <p:cNvSpPr>
            <a:spLocks noGrp="1"/>
          </p:cNvSpPr>
          <p:nvPr>
            <p:ph type="pic" sz="quarter" idx="14"/>
          </p:nvPr>
        </p:nvSpPr>
        <p:spPr>
          <a:xfrm>
            <a:off x="473075" y="3763962"/>
            <a:ext cx="2635250" cy="25447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5"/>
          </p:nvPr>
        </p:nvSpPr>
        <p:spPr>
          <a:xfrm>
            <a:off x="3423285" y="3763962"/>
            <a:ext cx="2635250" cy="25447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8"/>
          <p:cNvSpPr>
            <a:spLocks noGrp="1"/>
          </p:cNvSpPr>
          <p:nvPr>
            <p:ph type="pic" sz="quarter" idx="16"/>
          </p:nvPr>
        </p:nvSpPr>
        <p:spPr>
          <a:xfrm>
            <a:off x="6373495" y="3763962"/>
            <a:ext cx="2635250" cy="25447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8"/>
          <p:cNvSpPr>
            <a:spLocks noGrp="1"/>
          </p:cNvSpPr>
          <p:nvPr>
            <p:ph type="pic" sz="quarter" idx="17"/>
          </p:nvPr>
        </p:nvSpPr>
        <p:spPr>
          <a:xfrm>
            <a:off x="9323705" y="3763962"/>
            <a:ext cx="2635250" cy="25447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694315" y="1730938"/>
            <a:ext cx="1944546" cy="1944546"/>
          </a:xfrm>
          <a:custGeom>
            <a:avLst/>
            <a:gdLst>
              <a:gd name="connsiteX0" fmla="*/ 972273 w 1944546"/>
              <a:gd name="connsiteY0" fmla="*/ 0 h 1944546"/>
              <a:gd name="connsiteX1" fmla="*/ 1944546 w 1944546"/>
              <a:gd name="connsiteY1" fmla="*/ 972273 h 1944546"/>
              <a:gd name="connsiteX2" fmla="*/ 972273 w 1944546"/>
              <a:gd name="connsiteY2" fmla="*/ 1944546 h 1944546"/>
              <a:gd name="connsiteX3" fmla="*/ 0 w 1944546"/>
              <a:gd name="connsiteY3" fmla="*/ 972273 h 1944546"/>
              <a:gd name="connsiteX4" fmla="*/ 972273 w 1944546"/>
              <a:gd name="connsiteY4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546" h="1944546">
                <a:moveTo>
                  <a:pt x="972273" y="0"/>
                </a:moveTo>
                <a:cubicBezTo>
                  <a:pt x="1509245" y="0"/>
                  <a:pt x="1944546" y="435301"/>
                  <a:pt x="1944546" y="972273"/>
                </a:cubicBezTo>
                <a:cubicBezTo>
                  <a:pt x="1944546" y="1509245"/>
                  <a:pt x="1509245" y="1944546"/>
                  <a:pt x="972273" y="1944546"/>
                </a:cubicBezTo>
                <a:cubicBezTo>
                  <a:pt x="435301" y="1944546"/>
                  <a:pt x="0" y="1509245"/>
                  <a:pt x="0" y="972273"/>
                </a:cubicBezTo>
                <a:cubicBezTo>
                  <a:pt x="0" y="435301"/>
                  <a:pt x="435301" y="0"/>
                  <a:pt x="9722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3650875" y="1730938"/>
            <a:ext cx="1944546" cy="1944546"/>
          </a:xfrm>
          <a:custGeom>
            <a:avLst/>
            <a:gdLst>
              <a:gd name="connsiteX0" fmla="*/ 972273 w 1944546"/>
              <a:gd name="connsiteY0" fmla="*/ 0 h 1944546"/>
              <a:gd name="connsiteX1" fmla="*/ 1944546 w 1944546"/>
              <a:gd name="connsiteY1" fmla="*/ 972273 h 1944546"/>
              <a:gd name="connsiteX2" fmla="*/ 972273 w 1944546"/>
              <a:gd name="connsiteY2" fmla="*/ 1944546 h 1944546"/>
              <a:gd name="connsiteX3" fmla="*/ 0 w 1944546"/>
              <a:gd name="connsiteY3" fmla="*/ 972273 h 1944546"/>
              <a:gd name="connsiteX4" fmla="*/ 972273 w 1944546"/>
              <a:gd name="connsiteY4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546" h="1944546">
                <a:moveTo>
                  <a:pt x="972273" y="0"/>
                </a:moveTo>
                <a:cubicBezTo>
                  <a:pt x="1509245" y="0"/>
                  <a:pt x="1944546" y="435301"/>
                  <a:pt x="1944546" y="972273"/>
                </a:cubicBezTo>
                <a:cubicBezTo>
                  <a:pt x="1944546" y="1509245"/>
                  <a:pt x="1509245" y="1944546"/>
                  <a:pt x="972273" y="1944546"/>
                </a:cubicBezTo>
                <a:cubicBezTo>
                  <a:pt x="435301" y="1944546"/>
                  <a:pt x="0" y="1509245"/>
                  <a:pt x="0" y="972273"/>
                </a:cubicBezTo>
                <a:cubicBezTo>
                  <a:pt x="0" y="435301"/>
                  <a:pt x="435301" y="0"/>
                  <a:pt x="9722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5"/>
          </p:nvPr>
        </p:nvSpPr>
        <p:spPr>
          <a:xfrm>
            <a:off x="6607435" y="1730938"/>
            <a:ext cx="1944546" cy="1944546"/>
          </a:xfrm>
          <a:custGeom>
            <a:avLst/>
            <a:gdLst>
              <a:gd name="connsiteX0" fmla="*/ 972273 w 1944546"/>
              <a:gd name="connsiteY0" fmla="*/ 0 h 1944546"/>
              <a:gd name="connsiteX1" fmla="*/ 1944546 w 1944546"/>
              <a:gd name="connsiteY1" fmla="*/ 972273 h 1944546"/>
              <a:gd name="connsiteX2" fmla="*/ 972273 w 1944546"/>
              <a:gd name="connsiteY2" fmla="*/ 1944546 h 1944546"/>
              <a:gd name="connsiteX3" fmla="*/ 0 w 1944546"/>
              <a:gd name="connsiteY3" fmla="*/ 972273 h 1944546"/>
              <a:gd name="connsiteX4" fmla="*/ 972273 w 1944546"/>
              <a:gd name="connsiteY4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546" h="1944546">
                <a:moveTo>
                  <a:pt x="972273" y="0"/>
                </a:moveTo>
                <a:cubicBezTo>
                  <a:pt x="1509245" y="0"/>
                  <a:pt x="1944546" y="435301"/>
                  <a:pt x="1944546" y="972273"/>
                </a:cubicBezTo>
                <a:cubicBezTo>
                  <a:pt x="1944546" y="1509245"/>
                  <a:pt x="1509245" y="1944546"/>
                  <a:pt x="972273" y="1944546"/>
                </a:cubicBezTo>
                <a:cubicBezTo>
                  <a:pt x="435301" y="1944546"/>
                  <a:pt x="0" y="1509245"/>
                  <a:pt x="0" y="972273"/>
                </a:cubicBezTo>
                <a:cubicBezTo>
                  <a:pt x="0" y="435301"/>
                  <a:pt x="435301" y="0"/>
                  <a:pt x="9722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6"/>
          </p:nvPr>
        </p:nvSpPr>
        <p:spPr>
          <a:xfrm>
            <a:off x="9563995" y="1730938"/>
            <a:ext cx="1944546" cy="1944546"/>
          </a:xfrm>
          <a:custGeom>
            <a:avLst/>
            <a:gdLst>
              <a:gd name="connsiteX0" fmla="*/ 972273 w 1944546"/>
              <a:gd name="connsiteY0" fmla="*/ 0 h 1944546"/>
              <a:gd name="connsiteX1" fmla="*/ 1944546 w 1944546"/>
              <a:gd name="connsiteY1" fmla="*/ 972273 h 1944546"/>
              <a:gd name="connsiteX2" fmla="*/ 972273 w 1944546"/>
              <a:gd name="connsiteY2" fmla="*/ 1944546 h 1944546"/>
              <a:gd name="connsiteX3" fmla="*/ 0 w 1944546"/>
              <a:gd name="connsiteY3" fmla="*/ 972273 h 1944546"/>
              <a:gd name="connsiteX4" fmla="*/ 972273 w 1944546"/>
              <a:gd name="connsiteY4" fmla="*/ 0 h 19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546" h="1944546">
                <a:moveTo>
                  <a:pt x="972273" y="0"/>
                </a:moveTo>
                <a:cubicBezTo>
                  <a:pt x="1509245" y="0"/>
                  <a:pt x="1944546" y="435301"/>
                  <a:pt x="1944546" y="972273"/>
                </a:cubicBezTo>
                <a:cubicBezTo>
                  <a:pt x="1944546" y="1509245"/>
                  <a:pt x="1509245" y="1944546"/>
                  <a:pt x="972273" y="1944546"/>
                </a:cubicBezTo>
                <a:cubicBezTo>
                  <a:pt x="435301" y="1944546"/>
                  <a:pt x="0" y="1509245"/>
                  <a:pt x="0" y="972273"/>
                </a:cubicBezTo>
                <a:cubicBezTo>
                  <a:pt x="0" y="435301"/>
                  <a:pt x="435301" y="0"/>
                  <a:pt x="9722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5C295C-0316-4600-9AE2-E50B89CAA875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2B3EE-BC5B-4C3C-84ED-3B14AEB2AC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44708" y="908050"/>
            <a:ext cx="1622424" cy="1622424"/>
          </a:xfrm>
          <a:custGeom>
            <a:avLst/>
            <a:gdLst>
              <a:gd name="connsiteX0" fmla="*/ 0 w 1622424"/>
              <a:gd name="connsiteY0" fmla="*/ 0 h 1622424"/>
              <a:gd name="connsiteX1" fmla="*/ 1622424 w 1622424"/>
              <a:gd name="connsiteY1" fmla="*/ 0 h 1622424"/>
              <a:gd name="connsiteX2" fmla="*/ 1622424 w 1622424"/>
              <a:gd name="connsiteY2" fmla="*/ 1622424 h 1622424"/>
              <a:gd name="connsiteX3" fmla="*/ 0 w 1622424"/>
              <a:gd name="connsiteY3" fmla="*/ 1622424 h 16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2424" h="1622424">
                <a:moveTo>
                  <a:pt x="0" y="0"/>
                </a:moveTo>
                <a:lnTo>
                  <a:pt x="1622424" y="0"/>
                </a:lnTo>
                <a:lnTo>
                  <a:pt x="1622424" y="1622424"/>
                </a:lnTo>
                <a:lnTo>
                  <a:pt x="0" y="16224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284787" y="908050"/>
            <a:ext cx="1622424" cy="1622424"/>
          </a:xfrm>
          <a:custGeom>
            <a:avLst/>
            <a:gdLst>
              <a:gd name="connsiteX0" fmla="*/ 0 w 1622424"/>
              <a:gd name="connsiteY0" fmla="*/ 0 h 1622424"/>
              <a:gd name="connsiteX1" fmla="*/ 1622424 w 1622424"/>
              <a:gd name="connsiteY1" fmla="*/ 0 h 1622424"/>
              <a:gd name="connsiteX2" fmla="*/ 1622424 w 1622424"/>
              <a:gd name="connsiteY2" fmla="*/ 1622424 h 1622424"/>
              <a:gd name="connsiteX3" fmla="*/ 0 w 1622424"/>
              <a:gd name="connsiteY3" fmla="*/ 1622424 h 16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2424" h="1622424">
                <a:moveTo>
                  <a:pt x="0" y="0"/>
                </a:moveTo>
                <a:lnTo>
                  <a:pt x="1622424" y="0"/>
                </a:lnTo>
                <a:lnTo>
                  <a:pt x="1622424" y="1622424"/>
                </a:lnTo>
                <a:lnTo>
                  <a:pt x="0" y="16224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9724866" y="908050"/>
            <a:ext cx="1622424" cy="1622424"/>
          </a:xfrm>
          <a:custGeom>
            <a:avLst/>
            <a:gdLst>
              <a:gd name="connsiteX0" fmla="*/ 0 w 1622424"/>
              <a:gd name="connsiteY0" fmla="*/ 0 h 1622424"/>
              <a:gd name="connsiteX1" fmla="*/ 1622424 w 1622424"/>
              <a:gd name="connsiteY1" fmla="*/ 0 h 1622424"/>
              <a:gd name="connsiteX2" fmla="*/ 1622424 w 1622424"/>
              <a:gd name="connsiteY2" fmla="*/ 1622424 h 1622424"/>
              <a:gd name="connsiteX3" fmla="*/ 0 w 1622424"/>
              <a:gd name="connsiteY3" fmla="*/ 1622424 h 16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2424" h="1622424">
                <a:moveTo>
                  <a:pt x="0" y="0"/>
                </a:moveTo>
                <a:lnTo>
                  <a:pt x="1622424" y="0"/>
                </a:lnTo>
                <a:lnTo>
                  <a:pt x="1622424" y="1622424"/>
                </a:lnTo>
                <a:lnTo>
                  <a:pt x="0" y="16224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7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72687-28A3-48CB-BF9B-D32F3C6405EF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FC186-00F4-4966-8255-699049442A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7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4438890" y="5092550"/>
            <a:ext cx="3919958" cy="3919958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052559" y="1950055"/>
            <a:ext cx="3368232" cy="3368232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878319" y="4801720"/>
            <a:ext cx="2436495" cy="451485"/>
            <a:chOff x="4619817" y="5092550"/>
            <a:chExt cx="2436495" cy="451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" name="矩形: 圆角 10"/>
            <p:cNvSpPr/>
            <p:nvPr/>
          </p:nvSpPr>
          <p:spPr>
            <a:xfrm>
              <a:off x="4619817" y="5092550"/>
              <a:ext cx="2436495" cy="4514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19817" y="5117950"/>
              <a:ext cx="2289175" cy="398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44576E"/>
                  </a:solidFill>
                  <a:effectLst/>
                  <a:uLnTx/>
                  <a:uFillTx/>
                  <a:latin typeface="+mj-lt"/>
                  <a:ea typeface="KaiTi" panose="02010609060101010101" charset="-122"/>
                  <a:cs typeface="+mn-cs"/>
                </a:rPr>
                <a:t>CISC322  22W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4576E"/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0" y="-1617206"/>
            <a:ext cx="2503986" cy="2503986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618069" y="-329876"/>
            <a:ext cx="7187876" cy="7187876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104708" y="-2084308"/>
            <a:ext cx="4701652" cy="4701652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5691" y="5732067"/>
            <a:ext cx="2366244" cy="2366244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8725" y="1749453"/>
            <a:ext cx="115345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The Conceptual Architecture of Apollo Platform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36341" y="3975137"/>
            <a:ext cx="412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URL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：</a:t>
            </a:r>
            <a:r>
              <a:rPr lang="fr-FR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 https://</a:t>
            </a:r>
            <a:r>
              <a:rPr lang="fr-FR" altLang="zh-CN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youtu.be</a:t>
            </a:r>
            <a:r>
              <a:rPr lang="fr-FR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/LCWyr6lRCL0</a:t>
            </a:r>
            <a:endParaRPr lang="en-US" altLang="zh-CN" sz="12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7511845" y="1519304"/>
            <a:ext cx="3539613" cy="3796532"/>
            <a:chOff x="7511845" y="1530734"/>
            <a:chExt cx="3539613" cy="3796532"/>
          </a:xfrm>
        </p:grpSpPr>
        <p:grpSp>
          <p:nvGrpSpPr>
            <p:cNvPr id="29" name="组合 28"/>
            <p:cNvGrpSpPr/>
            <p:nvPr/>
          </p:nvGrpSpPr>
          <p:grpSpPr>
            <a:xfrm>
              <a:off x="8042968" y="2341607"/>
              <a:ext cx="2626995" cy="2635782"/>
              <a:chOff x="7870146" y="1390050"/>
              <a:chExt cx="2626995" cy="2635782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7870146" y="2826420"/>
                <a:ext cx="2626995" cy="119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The Evolvement for System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8067108" y="1390050"/>
                <a:ext cx="20834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02</a:t>
                </a: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7511845" y="1530734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511845" y="5327266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apollocar"/>
          <p:cNvPicPr>
            <a:picLocks noChangeAspect="1"/>
          </p:cNvPicPr>
          <p:nvPr/>
        </p:nvPicPr>
        <p:blipFill>
          <a:blip r:embed="rId2"/>
          <a:srcRect l="17950" t="401" r="25744" b="-401"/>
          <a:stretch>
            <a:fillRect/>
          </a:stretch>
        </p:blipFill>
        <p:spPr>
          <a:xfrm>
            <a:off x="335280" y="549275"/>
            <a:ext cx="5037455" cy="5704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6871970" y="-2377440"/>
            <a:ext cx="11612880" cy="11612880"/>
          </a:xfrm>
          <a:prstGeom prst="ellipse">
            <a:avLst/>
          </a:prstGeom>
          <a:noFill/>
          <a:ln w="635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ubai Light" panose="020B0303030403030204" charset="0"/>
              <a:ea typeface="KaiTi" panose="02010609060101010101" charset="-122"/>
              <a:cs typeface="+mn-cs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email"/>
          <a:srcRect l="39186" r="20224"/>
          <a:stretch>
            <a:fillRect/>
          </a:stretch>
        </p:blipFill>
        <p:spPr>
          <a:xfrm>
            <a:off x="-3175" y="-23495"/>
            <a:ext cx="4175760" cy="6858000"/>
          </a:xfrm>
          <a:custGeom>
            <a:avLst/>
            <a:gdLst>
              <a:gd name="connsiteX0" fmla="*/ 0 w 6126480"/>
              <a:gd name="connsiteY0" fmla="*/ 0 h 6858000"/>
              <a:gd name="connsiteX1" fmla="*/ 4832946 w 6126480"/>
              <a:gd name="connsiteY1" fmla="*/ 0 h 6858000"/>
              <a:gd name="connsiteX2" fmla="*/ 4939775 w 6126480"/>
              <a:gd name="connsiteY2" fmla="*/ 123327 h 6858000"/>
              <a:gd name="connsiteX3" fmla="*/ 6126480 w 6126480"/>
              <a:gd name="connsiteY3" fmla="*/ 3429000 h 6858000"/>
              <a:gd name="connsiteX4" fmla="*/ 4939775 w 6126480"/>
              <a:gd name="connsiteY4" fmla="*/ 6734673 h 6858000"/>
              <a:gd name="connsiteX5" fmla="*/ 4832946 w 6126480"/>
              <a:gd name="connsiteY5" fmla="*/ 6858000 h 6858000"/>
              <a:gd name="connsiteX6" fmla="*/ 0 w 612648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6480" h="6858000">
                <a:moveTo>
                  <a:pt x="0" y="0"/>
                </a:moveTo>
                <a:lnTo>
                  <a:pt x="4832946" y="0"/>
                </a:lnTo>
                <a:lnTo>
                  <a:pt x="4939775" y="123327"/>
                </a:lnTo>
                <a:cubicBezTo>
                  <a:pt x="5681134" y="1021648"/>
                  <a:pt x="6126480" y="2173316"/>
                  <a:pt x="6126480" y="3429000"/>
                </a:cubicBezTo>
                <a:cubicBezTo>
                  <a:pt x="6126480" y="4684684"/>
                  <a:pt x="5681134" y="5836352"/>
                  <a:pt x="4939775" y="6734673"/>
                </a:cubicBezTo>
                <a:lnTo>
                  <a:pt x="48329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3" name="文本框 22"/>
          <p:cNvSpPr txBox="1"/>
          <p:nvPr/>
        </p:nvSpPr>
        <p:spPr>
          <a:xfrm rot="5400000">
            <a:off x="8351520" y="2921635"/>
            <a:ext cx="6290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APOLLO PLATFORM ANNOUNCED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681095" y="139700"/>
            <a:ext cx="584200" cy="548640"/>
            <a:chOff x="5670868" y="208915"/>
            <a:chExt cx="660400" cy="609600"/>
          </a:xfrm>
        </p:grpSpPr>
        <p:sp>
          <p:nvSpPr>
            <p:cNvPr id="12" name="椭圆 11"/>
            <p:cNvSpPr/>
            <p:nvPr/>
          </p:nvSpPr>
          <p:spPr>
            <a:xfrm>
              <a:off x="5696268" y="208915"/>
              <a:ext cx="609600" cy="6096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70868" y="282883"/>
              <a:ext cx="660400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44576E"/>
                  </a:solidFill>
                  <a:cs typeface="+mn-lt"/>
                </a:rPr>
                <a:t>1.0</a:t>
              </a:r>
              <a:endParaRPr lang="zh-CN" altLang="en-US" sz="2000" dirty="0">
                <a:solidFill>
                  <a:srgbClr val="44576E"/>
                </a:solidFill>
                <a:cs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29063" y="5251055"/>
            <a:ext cx="3631247" cy="1077595"/>
            <a:chOff x="5825173" y="-125656"/>
            <a:chExt cx="3631247" cy="1077595"/>
          </a:xfrm>
        </p:grpSpPr>
        <p:grpSp>
          <p:nvGrpSpPr>
            <p:cNvPr id="35" name="组合 34"/>
            <p:cNvGrpSpPr/>
            <p:nvPr/>
          </p:nvGrpSpPr>
          <p:grpSpPr>
            <a:xfrm>
              <a:off x="5825173" y="-125656"/>
              <a:ext cx="1013460" cy="1077595"/>
              <a:chOff x="5825173" y="-47625"/>
              <a:chExt cx="1013460" cy="1077595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5825173" y="-47625"/>
                <a:ext cx="1013460" cy="107759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Light" panose="020B0303030403030204" charset="0"/>
                  <a:ea typeface="KaiTi" panose="02010609060101010101" charset="-122"/>
                  <a:cs typeface="+mn-cs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869623" y="267335"/>
                <a:ext cx="88011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44576E"/>
                    </a:solidFill>
                    <a:latin typeface="+mj-lt"/>
                  </a:rPr>
                  <a:t>7.0</a:t>
                </a:r>
                <a:endParaRPr lang="zh-CN" altLang="en-US" sz="2800" dirty="0">
                  <a:solidFill>
                    <a:srgbClr val="44576E"/>
                  </a:solidFill>
                  <a:latin typeface="+mj-lt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7170420" y="182875"/>
              <a:ext cx="22860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</a:rPr>
                <a:t>NOW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72585" y="1169035"/>
            <a:ext cx="584200" cy="548640"/>
            <a:chOff x="5670868" y="208915"/>
            <a:chExt cx="660400" cy="609600"/>
          </a:xfrm>
        </p:grpSpPr>
        <p:sp>
          <p:nvSpPr>
            <p:cNvPr id="7" name="椭圆 6"/>
            <p:cNvSpPr/>
            <p:nvPr/>
          </p:nvSpPr>
          <p:spPr>
            <a:xfrm>
              <a:off x="5696268" y="208915"/>
              <a:ext cx="609600" cy="6096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70868" y="282883"/>
              <a:ext cx="660400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44576E"/>
                  </a:solidFill>
                  <a:cs typeface="+mn-lt"/>
                </a:rPr>
                <a:t>2.0</a:t>
              </a:r>
              <a:endParaRPr lang="zh-CN" altLang="en-US" sz="2000" dirty="0">
                <a:solidFill>
                  <a:srgbClr val="44576E"/>
                </a:solidFill>
                <a:cs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75150" y="2251710"/>
            <a:ext cx="584200" cy="548640"/>
            <a:chOff x="5670868" y="208915"/>
            <a:chExt cx="660400" cy="609600"/>
          </a:xfrm>
        </p:grpSpPr>
        <p:sp>
          <p:nvSpPr>
            <p:cNvPr id="16" name="椭圆 15"/>
            <p:cNvSpPr/>
            <p:nvPr/>
          </p:nvSpPr>
          <p:spPr>
            <a:xfrm>
              <a:off x="5696268" y="208915"/>
              <a:ext cx="609600" cy="6096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670868" y="282883"/>
              <a:ext cx="660400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44576E"/>
                  </a:solidFill>
                  <a:cs typeface="+mn-lt"/>
                </a:rPr>
                <a:t>3.0</a:t>
              </a:r>
              <a:endParaRPr lang="zh-CN" altLang="en-US" sz="2000" dirty="0">
                <a:solidFill>
                  <a:srgbClr val="44576E"/>
                </a:solidFill>
                <a:cs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734560" y="2612390"/>
            <a:ext cx="584200" cy="548640"/>
            <a:chOff x="5670868" y="212443"/>
            <a:chExt cx="660400" cy="609600"/>
          </a:xfrm>
        </p:grpSpPr>
        <p:sp>
          <p:nvSpPr>
            <p:cNvPr id="43" name="椭圆 42"/>
            <p:cNvSpPr/>
            <p:nvPr/>
          </p:nvSpPr>
          <p:spPr>
            <a:xfrm>
              <a:off x="5671144" y="212443"/>
              <a:ext cx="609600" cy="6096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670868" y="282883"/>
              <a:ext cx="660400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44576E"/>
                  </a:solidFill>
                  <a:cs typeface="+mn-lt"/>
                </a:rPr>
                <a:t>3.5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462145" y="3477260"/>
            <a:ext cx="584200" cy="548640"/>
            <a:chOff x="5670868" y="208915"/>
            <a:chExt cx="660400" cy="609600"/>
          </a:xfrm>
        </p:grpSpPr>
        <p:sp>
          <p:nvSpPr>
            <p:cNvPr id="46" name="椭圆 45"/>
            <p:cNvSpPr/>
            <p:nvPr/>
          </p:nvSpPr>
          <p:spPr>
            <a:xfrm>
              <a:off x="5696268" y="208915"/>
              <a:ext cx="609600" cy="6096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670868" y="282883"/>
              <a:ext cx="660400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44576E"/>
                  </a:solidFill>
                  <a:cs typeface="+mn-lt"/>
                </a:rPr>
                <a:t>5.0</a:t>
              </a:r>
              <a:endParaRPr lang="zh-CN" altLang="en-US" sz="2000" dirty="0">
                <a:solidFill>
                  <a:srgbClr val="44576E"/>
                </a:solidFill>
                <a:cs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352925" y="4428490"/>
            <a:ext cx="584200" cy="548640"/>
            <a:chOff x="5670868" y="208915"/>
            <a:chExt cx="660400" cy="609600"/>
          </a:xfrm>
        </p:grpSpPr>
        <p:sp>
          <p:nvSpPr>
            <p:cNvPr id="49" name="椭圆 48"/>
            <p:cNvSpPr/>
            <p:nvPr/>
          </p:nvSpPr>
          <p:spPr>
            <a:xfrm>
              <a:off x="5696268" y="208915"/>
              <a:ext cx="609600" cy="6096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670868" y="282883"/>
              <a:ext cx="660400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44576E"/>
                  </a:solidFill>
                  <a:cs typeface="+mn-lt"/>
                </a:rPr>
                <a:t>6.0</a:t>
              </a:r>
              <a:endParaRPr lang="zh-CN" altLang="en-US" sz="2000" dirty="0">
                <a:solidFill>
                  <a:srgbClr val="44576E"/>
                </a:solidFill>
                <a:cs typeface="+mn-lt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 rot="5400000">
            <a:off x="-1395730" y="2581275"/>
            <a:ext cx="4884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APOLLO</a:t>
            </a:r>
          </a:p>
        </p:txBody>
      </p:sp>
      <p:sp>
        <p:nvSpPr>
          <p:cNvPr id="52" name="文本框 51"/>
          <p:cNvSpPr txBox="1"/>
          <p:nvPr/>
        </p:nvSpPr>
        <p:spPr>
          <a:xfrm rot="5400000">
            <a:off x="901700" y="1482090"/>
            <a:ext cx="225615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HELLO</a:t>
            </a:r>
            <a:endParaRPr lang="zh-CN" altLang="en-US" sz="4400"/>
          </a:p>
        </p:txBody>
      </p:sp>
      <p:grpSp>
        <p:nvGrpSpPr>
          <p:cNvPr id="54" name="组合 53"/>
          <p:cNvGrpSpPr/>
          <p:nvPr/>
        </p:nvGrpSpPr>
        <p:grpSpPr>
          <a:xfrm>
            <a:off x="4134485" y="422275"/>
            <a:ext cx="584200" cy="548640"/>
            <a:chOff x="5670868" y="208915"/>
            <a:chExt cx="660400" cy="609600"/>
          </a:xfrm>
        </p:grpSpPr>
        <p:sp>
          <p:nvSpPr>
            <p:cNvPr id="55" name="椭圆 54"/>
            <p:cNvSpPr/>
            <p:nvPr/>
          </p:nvSpPr>
          <p:spPr>
            <a:xfrm>
              <a:off x="5696268" y="208915"/>
              <a:ext cx="609600" cy="6096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670868" y="282883"/>
              <a:ext cx="660400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44576E"/>
                  </a:solidFill>
                  <a:cs typeface="+mn-lt"/>
                </a:rPr>
                <a:t>1.5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617085" y="1371600"/>
            <a:ext cx="584200" cy="548640"/>
            <a:chOff x="5670868" y="208915"/>
            <a:chExt cx="660400" cy="609600"/>
          </a:xfrm>
        </p:grpSpPr>
        <p:sp>
          <p:nvSpPr>
            <p:cNvPr id="58" name="椭圆 57"/>
            <p:cNvSpPr/>
            <p:nvPr/>
          </p:nvSpPr>
          <p:spPr>
            <a:xfrm>
              <a:off x="5696268" y="208915"/>
              <a:ext cx="609600" cy="6096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70868" y="282883"/>
              <a:ext cx="660400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44576E"/>
                  </a:solidFill>
                  <a:cs typeface="+mn-lt"/>
                </a:rPr>
                <a:t>2.5</a:t>
              </a:r>
              <a:endParaRPr lang="zh-CN" altLang="en-US" sz="2000" dirty="0">
                <a:solidFill>
                  <a:srgbClr val="44576E"/>
                </a:solidFill>
                <a:cs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832350" y="3792220"/>
            <a:ext cx="584200" cy="548640"/>
            <a:chOff x="5670868" y="208915"/>
            <a:chExt cx="660400" cy="609600"/>
          </a:xfrm>
        </p:grpSpPr>
        <p:sp>
          <p:nvSpPr>
            <p:cNvPr id="61" name="椭圆 60"/>
            <p:cNvSpPr/>
            <p:nvPr/>
          </p:nvSpPr>
          <p:spPr>
            <a:xfrm>
              <a:off x="5696268" y="208915"/>
              <a:ext cx="609600" cy="6096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670868" y="282883"/>
              <a:ext cx="660400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44576E"/>
                  </a:solidFill>
                  <a:cs typeface="+mn-lt"/>
                </a:rPr>
                <a:t>5.5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696460" y="131445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+mj-lt"/>
              </a:rPr>
              <a:t>2017.7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947920" y="54483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+mj-lt"/>
              </a:rPr>
              <a:t>2017.10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046345" y="1081405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+mj-lt"/>
              </a:rPr>
              <a:t>2018.1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332095" y="147193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+mj-lt"/>
              </a:rPr>
              <a:t>2018.4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5416550" y="2355215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+mj-lt"/>
              </a:rPr>
              <a:t>2018.7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751830" y="2723515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+mj-lt"/>
              </a:rPr>
              <a:t>2019.1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5507990" y="3535045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+mj-lt"/>
              </a:rPr>
              <a:t>2019.7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5751830" y="3874135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+mj-lt"/>
              </a:rPr>
              <a:t>2019.12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5416550" y="4510405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+mj-lt"/>
              </a:rPr>
              <a:t>2010.9</a:t>
            </a:r>
          </a:p>
        </p:txBody>
      </p:sp>
      <p:sp>
        <p:nvSpPr>
          <p:cNvPr id="74" name="椭圆 73"/>
          <p:cNvSpPr/>
          <p:nvPr/>
        </p:nvSpPr>
        <p:spPr>
          <a:xfrm>
            <a:off x="-5528945" y="-2192655"/>
            <a:ext cx="11612880" cy="11612880"/>
          </a:xfrm>
          <a:prstGeom prst="ellipse">
            <a:avLst/>
          </a:prstGeom>
          <a:noFill/>
          <a:ln w="44450" cmpd="sng">
            <a:solidFill>
              <a:schemeClr val="accent1">
                <a:lumMod val="20000"/>
                <a:lumOff val="80000"/>
                <a:alpha val="5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ubai Light" panose="020B0303030403030204" charset="0"/>
              <a:ea typeface="KaiTi" panose="02010609060101010101" charset="-122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 rot="5400000">
            <a:off x="1354455" y="3611245"/>
            <a:ext cx="1350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+mj-lt"/>
                <a:cs typeface="+mj-lt"/>
              </a:rPr>
              <a:t>2017.4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5751830" y="139700"/>
            <a:ext cx="2978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Closed Venue</a:t>
            </a:r>
            <a:r>
              <a:rPr lang="en-US" altLang="zh-CN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AD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6165850" y="544830"/>
            <a:ext cx="2978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Fixed Lane</a:t>
            </a:r>
            <a:r>
              <a:rPr lang="en-US" altLang="zh-CN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AD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083935" y="1069975"/>
            <a:ext cx="440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AD on Simple</a:t>
            </a:r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Urban Road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6396990" y="1471930"/>
            <a:ext cx="3775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Geo-fenced</a:t>
            </a:r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Highway AD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6524625" y="2333625"/>
            <a:ext cx="471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Production-level Closed</a:t>
            </a:r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Venue AD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795135" y="2723515"/>
            <a:ext cx="2978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City Urban</a:t>
            </a:r>
            <a:r>
              <a:rPr lang="en-US" altLang="zh-CN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Road AD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6524625" y="3505835"/>
            <a:ext cx="3961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AD </a:t>
            </a:r>
            <a:r>
              <a:rPr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Empowering</a:t>
            </a:r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Production 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7102475" y="3889375"/>
            <a:ext cx="4028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Curb-to-Curb</a:t>
            </a:r>
            <a:r>
              <a:rPr lang="en-US" altLang="zh-CN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Urban Road AD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6524625" y="4525645"/>
            <a:ext cx="4293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Towards</a:t>
            </a:r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Driverless</a:t>
            </a:r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Drving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6396990" y="5250815"/>
            <a:ext cx="4362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automatically detect the surrounding environment 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6165533" y="6087745"/>
            <a:ext cx="4037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40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avoid obstacles in time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1F99D78C-71E1-524E-A32A-90034749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5" y="632012"/>
            <a:ext cx="10448365" cy="6024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/>
          <a:srcRect l="25037" r="25037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6655435" y="198120"/>
            <a:ext cx="4697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navigation module (IMU)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55435" y="1415415"/>
            <a:ext cx="3958590" cy="156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perform the positioning operation and generates the position data of the relative map together with the output data of the perception module (scanning result of Lidar).</a:t>
            </a: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5662" y="3091807"/>
            <a:ext cx="439828" cy="43982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537960" y="3771900"/>
            <a:ext cx="21482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be directly provided to the path planning module (planning) for decision-making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655187" y="3738643"/>
            <a:ext cx="977547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形 17"/>
          <p:cNvPicPr>
            <a:picLocks noChangeAspect="1"/>
          </p:cNvPicPr>
          <p:nvPr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0469" y="3069188"/>
            <a:ext cx="485064" cy="48506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755380" y="3771900"/>
            <a:ext cx="28054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control the "prediction module" (prediction) to predict the possible action trend changes near various moving and static targets.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8810602" y="3738640"/>
            <a:ext cx="977547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10988572" y="-774623"/>
            <a:ext cx="2212258" cy="2212258"/>
          </a:xfrm>
          <a:prstGeom prst="ellipse">
            <a:avLst/>
          </a:prstGeom>
          <a:noFill/>
          <a:ln w="254000">
            <a:solidFill>
              <a:srgbClr val="EAD2BD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ubai Light" panose="020B0303030403030204" charset="0"/>
              <a:ea typeface="KaiTi" panose="0201060906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55435" y="5737860"/>
            <a:ext cx="2839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+mj-lt"/>
                <a:cs typeface="+mj-lt"/>
              </a:rPr>
              <a:t>Guardian module</a:t>
            </a:r>
            <a:r>
              <a:rPr lang="en-US" altLang="zh-CN" sz="2000" b="1">
                <a:solidFill>
                  <a:schemeClr val="bg1"/>
                </a:solidFill>
                <a:latin typeface="+mj-lt"/>
                <a:cs typeface="+mj-lt"/>
              </a:rPr>
              <a:t> 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7511845" y="1519304"/>
            <a:ext cx="3539613" cy="3796532"/>
            <a:chOff x="7511845" y="1530734"/>
            <a:chExt cx="3539613" cy="3796532"/>
          </a:xfrm>
        </p:grpSpPr>
        <p:grpSp>
          <p:nvGrpSpPr>
            <p:cNvPr id="29" name="组合 28"/>
            <p:cNvGrpSpPr/>
            <p:nvPr/>
          </p:nvGrpSpPr>
          <p:grpSpPr>
            <a:xfrm>
              <a:off x="8042968" y="2341607"/>
              <a:ext cx="2626995" cy="2033610"/>
              <a:chOff x="7870146" y="1390050"/>
              <a:chExt cx="2626995" cy="203361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7870146" y="2826420"/>
                <a:ext cx="2626995" cy="597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Control And Data Flow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8067108" y="1390050"/>
                <a:ext cx="2083443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03</a:t>
                </a: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7511845" y="1530734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511845" y="5327266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apollocar"/>
          <p:cNvPicPr>
            <a:picLocks noChangeAspect="1"/>
          </p:cNvPicPr>
          <p:nvPr/>
        </p:nvPicPr>
        <p:blipFill>
          <a:blip r:embed="rId2"/>
          <a:srcRect l="17950" t="401" r="25744" b="-401"/>
          <a:stretch>
            <a:fillRect/>
          </a:stretch>
        </p:blipFill>
        <p:spPr>
          <a:xfrm>
            <a:off x="335280" y="549275"/>
            <a:ext cx="5037455" cy="5704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pic>
        <p:nvPicPr>
          <p:cNvPr id="3" name="图片 4" descr="IMG_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720725"/>
            <a:ext cx="10621645" cy="54171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C:\Users\gongj\Desktop\trafficlight-inline.jpgtrafficlight-inline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4587875" y="2364105"/>
            <a:ext cx="3016885" cy="3284855"/>
          </a:xfrm>
          <a:custGeom>
            <a:avLst/>
            <a:gdLst>
              <a:gd name="connsiteX0" fmla="*/ 1808321 w 3616642"/>
              <a:gd name="connsiteY0" fmla="*/ 0 h 4050635"/>
              <a:gd name="connsiteX1" fmla="*/ 2082577 w 3616642"/>
              <a:gd name="connsiteY1" fmla="*/ 64793 h 4050635"/>
              <a:gd name="connsiteX2" fmla="*/ 3277645 w 3616642"/>
              <a:gd name="connsiteY2" fmla="*/ 662327 h 4050635"/>
              <a:gd name="connsiteX3" fmla="*/ 3616642 w 3616642"/>
              <a:gd name="connsiteY3" fmla="*/ 1210837 h 4050635"/>
              <a:gd name="connsiteX4" fmla="*/ 3616642 w 3616642"/>
              <a:gd name="connsiteY4" fmla="*/ 2839799 h 4050635"/>
              <a:gd name="connsiteX5" fmla="*/ 3277644 w 3616642"/>
              <a:gd name="connsiteY5" fmla="*/ 3388309 h 4050635"/>
              <a:gd name="connsiteX6" fmla="*/ 2082576 w 3616642"/>
              <a:gd name="connsiteY6" fmla="*/ 3985843 h 4050635"/>
              <a:gd name="connsiteX7" fmla="*/ 1534065 w 3616642"/>
              <a:gd name="connsiteY7" fmla="*/ 3985843 h 4050635"/>
              <a:gd name="connsiteX8" fmla="*/ 338998 w 3616642"/>
              <a:gd name="connsiteY8" fmla="*/ 3388310 h 4050635"/>
              <a:gd name="connsiteX9" fmla="*/ 0 w 3616642"/>
              <a:gd name="connsiteY9" fmla="*/ 2839799 h 4050635"/>
              <a:gd name="connsiteX10" fmla="*/ 0 w 3616642"/>
              <a:gd name="connsiteY10" fmla="*/ 1210837 h 4050635"/>
              <a:gd name="connsiteX11" fmla="*/ 338998 w 3616642"/>
              <a:gd name="connsiteY11" fmla="*/ 662327 h 4050635"/>
              <a:gd name="connsiteX12" fmla="*/ 1534065 w 3616642"/>
              <a:gd name="connsiteY12" fmla="*/ 64793 h 4050635"/>
              <a:gd name="connsiteX13" fmla="*/ 1808321 w 3616642"/>
              <a:gd name="connsiteY13" fmla="*/ 0 h 405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16642" h="4050635">
                <a:moveTo>
                  <a:pt x="1808321" y="0"/>
                </a:moveTo>
                <a:cubicBezTo>
                  <a:pt x="1902254" y="0"/>
                  <a:pt x="1996186" y="21598"/>
                  <a:pt x="2082577" y="64793"/>
                </a:cubicBezTo>
                <a:lnTo>
                  <a:pt x="3277645" y="662327"/>
                </a:lnTo>
                <a:cubicBezTo>
                  <a:pt x="3485450" y="766229"/>
                  <a:pt x="3616642" y="978504"/>
                  <a:pt x="3616642" y="1210837"/>
                </a:cubicBezTo>
                <a:lnTo>
                  <a:pt x="3616642" y="2839799"/>
                </a:lnTo>
                <a:cubicBezTo>
                  <a:pt x="3616642" y="3072133"/>
                  <a:pt x="3485450" y="3284406"/>
                  <a:pt x="3277644" y="3388309"/>
                </a:cubicBezTo>
                <a:lnTo>
                  <a:pt x="2082576" y="3985843"/>
                </a:lnTo>
                <a:cubicBezTo>
                  <a:pt x="1909795" y="4072233"/>
                  <a:pt x="1706846" y="4072233"/>
                  <a:pt x="1534065" y="3985843"/>
                </a:cubicBezTo>
                <a:lnTo>
                  <a:pt x="338998" y="3388310"/>
                </a:lnTo>
                <a:cubicBezTo>
                  <a:pt x="131192" y="3284407"/>
                  <a:pt x="0" y="3072133"/>
                  <a:pt x="0" y="2839799"/>
                </a:cubicBezTo>
                <a:lnTo>
                  <a:pt x="0" y="1210837"/>
                </a:lnTo>
                <a:cubicBezTo>
                  <a:pt x="0" y="978504"/>
                  <a:pt x="131192" y="766229"/>
                  <a:pt x="338998" y="662327"/>
                </a:cubicBezTo>
                <a:lnTo>
                  <a:pt x="1534065" y="64793"/>
                </a:lnTo>
                <a:cubicBezTo>
                  <a:pt x="1620456" y="21598"/>
                  <a:pt x="1714388" y="0"/>
                  <a:pt x="1808321" y="0"/>
                </a:cubicBezTo>
                <a:close/>
              </a:path>
            </a:pathLst>
          </a:custGeom>
          <a:effectLst>
            <a:outerShdw blurRad="431800" dist="571500" dir="5400000" sx="75000" sy="75000" algn="ctr" rotWithShape="0">
              <a:srgbClr val="EAD2BD">
                <a:alpha val="30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359236" y="1258353"/>
            <a:ext cx="3774758" cy="1057364"/>
            <a:chOff x="5795963" y="364485"/>
            <a:chExt cx="3774758" cy="1057364"/>
          </a:xfrm>
        </p:grpSpPr>
        <p:grpSp>
          <p:nvGrpSpPr>
            <p:cNvPr id="9" name="组合 8"/>
            <p:cNvGrpSpPr/>
            <p:nvPr/>
          </p:nvGrpSpPr>
          <p:grpSpPr>
            <a:xfrm>
              <a:off x="5795963" y="471244"/>
              <a:ext cx="660400" cy="609600"/>
              <a:chOff x="5795963" y="549275"/>
              <a:chExt cx="660400" cy="6096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821363" y="549275"/>
                <a:ext cx="609600" cy="6096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Dubai Light" panose="020B0303030403030204" charset="0"/>
                  <a:ea typeface="KaiTi" panose="02010609060101010101" charset="-122"/>
                  <a:cs typeface="+mn-cs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795963" y="623243"/>
                <a:ext cx="66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44576E"/>
                    </a:solidFill>
                    <a:latin typeface="+mj-lt"/>
                  </a:rPr>
                  <a:t>01</a:t>
                </a:r>
                <a:endParaRPr lang="zh-CN" altLang="en-US" sz="2400" dirty="0">
                  <a:solidFill>
                    <a:srgbClr val="44576E"/>
                  </a:solidFill>
                  <a:latin typeface="+mj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816725" y="364485"/>
              <a:ext cx="2753996" cy="1057364"/>
              <a:chOff x="7172325" y="374645"/>
              <a:chExt cx="2753996" cy="1057364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7172325" y="374645"/>
                <a:ext cx="2286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Perception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172325" y="750654"/>
                <a:ext cx="2753996" cy="68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distance to this cross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the color of traffic light</a:t>
                </a: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359236" y="2925108"/>
            <a:ext cx="3774758" cy="762089"/>
            <a:chOff x="5795963" y="364485"/>
            <a:chExt cx="3774758" cy="762089"/>
          </a:xfrm>
        </p:grpSpPr>
        <p:grpSp>
          <p:nvGrpSpPr>
            <p:cNvPr id="16" name="组合 15"/>
            <p:cNvGrpSpPr/>
            <p:nvPr/>
          </p:nvGrpSpPr>
          <p:grpSpPr>
            <a:xfrm>
              <a:off x="5795963" y="471244"/>
              <a:ext cx="660400" cy="609600"/>
              <a:chOff x="5795963" y="549275"/>
              <a:chExt cx="660400" cy="6096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821363" y="549275"/>
                <a:ext cx="609600" cy="6096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Light" panose="020B0303030403030204" charset="0"/>
                  <a:ea typeface="KaiTi" panose="02010609060101010101" charset="-122"/>
                  <a:cs typeface="+mn-cs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795963" y="623243"/>
                <a:ext cx="66040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44576E"/>
                    </a:solidFill>
                    <a:latin typeface="+mj-lt"/>
                  </a:rPr>
                  <a:t>02</a:t>
                </a:r>
                <a:endParaRPr lang="zh-CN" altLang="en-US" sz="2400" dirty="0">
                  <a:solidFill>
                    <a:srgbClr val="44576E"/>
                  </a:solidFill>
                  <a:latin typeface="+mj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816725" y="364485"/>
              <a:ext cx="2753996" cy="762089"/>
              <a:chOff x="7172325" y="374645"/>
              <a:chExt cx="2753996" cy="762089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7172325" y="374645"/>
                <a:ext cx="2286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L</a:t>
                </a:r>
                <a:r>
                  <a:rPr lang="zh-CN" alt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ocalization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7172325" y="750654"/>
                <a:ext cx="2753996" cy="386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speed, car gear information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359236" y="4591863"/>
            <a:ext cx="3774758" cy="1647279"/>
            <a:chOff x="5795963" y="364485"/>
            <a:chExt cx="3774758" cy="1647279"/>
          </a:xfrm>
        </p:grpSpPr>
        <p:grpSp>
          <p:nvGrpSpPr>
            <p:cNvPr id="23" name="组合 22"/>
            <p:cNvGrpSpPr/>
            <p:nvPr/>
          </p:nvGrpSpPr>
          <p:grpSpPr>
            <a:xfrm>
              <a:off x="5795963" y="471244"/>
              <a:ext cx="660400" cy="609600"/>
              <a:chOff x="5795963" y="549275"/>
              <a:chExt cx="660400" cy="60960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821363" y="549275"/>
                <a:ext cx="609600" cy="6096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Light" panose="020B0303030403030204" charset="0"/>
                  <a:ea typeface="KaiTi" panose="02010609060101010101" charset="-122"/>
                  <a:cs typeface="+mn-cs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795963" y="623243"/>
                <a:ext cx="66040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44576E"/>
                    </a:solidFill>
                    <a:latin typeface="+mj-lt"/>
                  </a:rPr>
                  <a:t>03</a:t>
                </a:r>
                <a:endParaRPr lang="zh-CN" altLang="en-US" sz="2400" dirty="0">
                  <a:solidFill>
                    <a:srgbClr val="44576E"/>
                  </a:solidFill>
                  <a:latin typeface="+mj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16725" y="364485"/>
              <a:ext cx="2753996" cy="1647279"/>
              <a:chOff x="7172325" y="374645"/>
              <a:chExt cx="2753996" cy="164727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7172325" y="374645"/>
                <a:ext cx="2286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P</a:t>
                </a:r>
                <a:r>
                  <a:rPr lang="zh-CN" alt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lanning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172325" y="750654"/>
                <a:ext cx="2753996" cy="127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how to slow the car smoothly and feasible then stop, give back to to the prediction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312648" y="1258353"/>
            <a:ext cx="3774758" cy="1057364"/>
            <a:chOff x="5795963" y="364485"/>
            <a:chExt cx="3774758" cy="1057364"/>
          </a:xfrm>
        </p:grpSpPr>
        <p:grpSp>
          <p:nvGrpSpPr>
            <p:cNvPr id="30" name="组合 29"/>
            <p:cNvGrpSpPr/>
            <p:nvPr/>
          </p:nvGrpSpPr>
          <p:grpSpPr>
            <a:xfrm>
              <a:off x="5795963" y="471244"/>
              <a:ext cx="660400" cy="609600"/>
              <a:chOff x="5795963" y="549275"/>
              <a:chExt cx="660400" cy="6096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821363" y="549275"/>
                <a:ext cx="609600" cy="6096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Light" panose="020B0303030403030204" charset="0"/>
                  <a:ea typeface="KaiTi" panose="02010609060101010101" charset="-122"/>
                  <a:cs typeface="+mn-cs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795963" y="623243"/>
                <a:ext cx="66040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44576E"/>
                    </a:solidFill>
                    <a:latin typeface="+mj-lt"/>
                  </a:rPr>
                  <a:t>04</a:t>
                </a:r>
                <a:endParaRPr lang="zh-CN" altLang="en-US" sz="2400" dirty="0">
                  <a:solidFill>
                    <a:srgbClr val="44576E"/>
                  </a:solidFill>
                  <a:latin typeface="+mj-lt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816725" y="364485"/>
              <a:ext cx="2753996" cy="1057364"/>
              <a:chOff x="7172325" y="374645"/>
              <a:chExt cx="2753996" cy="1057364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7172325" y="374645"/>
                <a:ext cx="2286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Control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172325" y="750654"/>
                <a:ext cx="2753996" cy="68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change the plan to car language for executing</a:t>
                </a: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312648" y="2925108"/>
            <a:ext cx="3774758" cy="1057364"/>
            <a:chOff x="5795963" y="364485"/>
            <a:chExt cx="3774758" cy="1057364"/>
          </a:xfrm>
        </p:grpSpPr>
        <p:grpSp>
          <p:nvGrpSpPr>
            <p:cNvPr id="37" name="组合 36"/>
            <p:cNvGrpSpPr/>
            <p:nvPr/>
          </p:nvGrpSpPr>
          <p:grpSpPr>
            <a:xfrm>
              <a:off x="5795963" y="471244"/>
              <a:ext cx="660400" cy="609600"/>
              <a:chOff x="5795963" y="549275"/>
              <a:chExt cx="660400" cy="60960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5821363" y="549275"/>
                <a:ext cx="609600" cy="6096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Light" panose="020B0303030403030204" charset="0"/>
                  <a:ea typeface="KaiTi" panose="02010609060101010101" charset="-122"/>
                  <a:cs typeface="+mn-cs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795963" y="623243"/>
                <a:ext cx="66040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44576E"/>
                    </a:solidFill>
                    <a:latin typeface="+mj-lt"/>
                  </a:rPr>
                  <a:t>05</a:t>
                </a:r>
                <a:endParaRPr lang="zh-CN" altLang="en-US" sz="2400" dirty="0">
                  <a:solidFill>
                    <a:srgbClr val="44576E"/>
                  </a:solidFill>
                  <a:latin typeface="+mj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816725" y="364485"/>
              <a:ext cx="2753996" cy="1057364"/>
              <a:chOff x="7172325" y="374645"/>
              <a:chExt cx="2753996" cy="1057364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7172325" y="374645"/>
                <a:ext cx="2286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Guardian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7172325" y="750654"/>
                <a:ext cx="2753996" cy="68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check if there exist any problem</a:t>
                </a: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8312648" y="4591863"/>
            <a:ext cx="3774758" cy="1057364"/>
            <a:chOff x="5795963" y="364485"/>
            <a:chExt cx="3774758" cy="1057364"/>
          </a:xfrm>
        </p:grpSpPr>
        <p:grpSp>
          <p:nvGrpSpPr>
            <p:cNvPr id="44" name="组合 43"/>
            <p:cNvGrpSpPr/>
            <p:nvPr/>
          </p:nvGrpSpPr>
          <p:grpSpPr>
            <a:xfrm>
              <a:off x="5795963" y="471244"/>
              <a:ext cx="660400" cy="609600"/>
              <a:chOff x="5795963" y="549275"/>
              <a:chExt cx="660400" cy="60960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5821363" y="549275"/>
                <a:ext cx="609600" cy="6096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Light" panose="020B0303030403030204" charset="0"/>
                  <a:ea typeface="KaiTi" panose="02010609060101010101" charset="-122"/>
                  <a:cs typeface="+mn-cs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5795963" y="623243"/>
                <a:ext cx="66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44576E"/>
                    </a:solidFill>
                    <a:latin typeface="+mj-lt"/>
                  </a:rPr>
                  <a:t>06</a:t>
                </a:r>
                <a:endParaRPr lang="zh-CN" altLang="en-US" sz="2400" dirty="0">
                  <a:solidFill>
                    <a:srgbClr val="44576E"/>
                  </a:solidFill>
                  <a:latin typeface="+mj-lt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6816725" y="364485"/>
              <a:ext cx="2753996" cy="1057364"/>
              <a:chOff x="7172325" y="374645"/>
              <a:chExt cx="2753996" cy="1057364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7172325" y="374645"/>
                <a:ext cx="2286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CANBus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7172325" y="750654"/>
                <a:ext cx="2753996" cy="68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</a:rPr>
                  <a:t>get the instruction then execute</a:t>
                </a: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75150" y="1526540"/>
            <a:ext cx="369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when the car meets a traffic light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which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is red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7511845" y="1519304"/>
            <a:ext cx="3539613" cy="3796532"/>
            <a:chOff x="7511845" y="1530734"/>
            <a:chExt cx="3539613" cy="3796532"/>
          </a:xfrm>
        </p:grpSpPr>
        <p:grpSp>
          <p:nvGrpSpPr>
            <p:cNvPr id="29" name="组合 28"/>
            <p:cNvGrpSpPr/>
            <p:nvPr/>
          </p:nvGrpSpPr>
          <p:grpSpPr>
            <a:xfrm>
              <a:off x="8042968" y="2341607"/>
              <a:ext cx="2626995" cy="1856694"/>
              <a:chOff x="7870146" y="1390050"/>
              <a:chExt cx="2626995" cy="1856694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7870146" y="2826420"/>
                <a:ext cx="2626995" cy="420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Concurrency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8067108" y="1390050"/>
                <a:ext cx="2083443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04</a:t>
                </a: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7511845" y="1530734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511845" y="5327266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apollocar"/>
          <p:cNvPicPr>
            <a:picLocks noChangeAspect="1"/>
          </p:cNvPicPr>
          <p:nvPr/>
        </p:nvPicPr>
        <p:blipFill>
          <a:blip r:embed="rId2"/>
          <a:srcRect l="17950" t="401" r="25744" b="-401"/>
          <a:stretch>
            <a:fillRect/>
          </a:stretch>
        </p:blipFill>
        <p:spPr>
          <a:xfrm>
            <a:off x="335280" y="549275"/>
            <a:ext cx="5037455" cy="5704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79701" y="908050"/>
            <a:ext cx="10286161" cy="5564726"/>
            <a:chOff x="579701" y="908050"/>
            <a:chExt cx="10286161" cy="5564726"/>
          </a:xfrm>
        </p:grpSpPr>
        <p:sp>
          <p:nvSpPr>
            <p:cNvPr id="23" name="文本框 22"/>
            <p:cNvSpPr txBox="1"/>
            <p:nvPr/>
          </p:nvSpPr>
          <p:spPr>
            <a:xfrm>
              <a:off x="579701" y="908050"/>
              <a:ext cx="2739390" cy="258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Models</a:t>
              </a:r>
            </a:p>
            <a:p>
              <a:r>
                <a:rPr lang="en-US" altLang="zh-CN" sz="2000" dirty="0">
                  <a:solidFill>
                    <a:schemeClr val="bg1"/>
                  </a:solidFill>
                  <a:latin typeface="+mj-lt"/>
                  <a:ea typeface="+mj-ea"/>
                </a:rPr>
                <a:t>on a real-time operating system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+mj-lt"/>
                  <a:ea typeface="+mj-ea"/>
                </a:rPr>
                <a:t>requires</a:t>
              </a:r>
            </a:p>
            <a:p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+mj-ea"/>
                </a:rPr>
                <a:t>running multiple processes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 </a:t>
              </a:r>
              <a:r>
                <a:rPr lang="en-US" altLang="zh-CN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concurrently, </a:t>
              </a:r>
              <a:endParaRPr lang="en-US" altLang="zh-CN" sz="16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r>
                <a:rPr lang="en-US" altLang="zh-CN" dirty="0">
                  <a:solidFill>
                    <a:schemeClr val="bg1"/>
                  </a:solidFill>
                  <a:latin typeface="+mj-lt"/>
                  <a:ea typeface="+mj-ea"/>
                </a:rPr>
                <a:t>such as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550925" y="1530090"/>
              <a:ext cx="2314937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carry multiple computers, 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+mj-ea"/>
                </a:rPr>
                <a:t>each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 used to 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+mj-ea"/>
                </a:rPr>
                <a:t>control part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 of the robot's drives or sensors.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550925" y="908050"/>
              <a:ext cx="231493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lt"/>
                  <a:ea typeface="+mj-ea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79701" y="4904105"/>
              <a:ext cx="2634615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divide the program into 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+mj-ea"/>
                </a:rPr>
                <a:t>smaller modules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 that run 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+mj-ea"/>
                </a:rPr>
                <a:t>independently 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and collaborate to 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+mj-ea"/>
                </a:rPr>
                <a:t>accomplish complex control tasks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79701" y="4282286"/>
              <a:ext cx="231493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lt"/>
                  <a:ea typeface="+mj-ea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550925" y="4904326"/>
              <a:ext cx="2314937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When work together, they often need to </a:t>
              </a:r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  <a:ea typeface="+mj-ea"/>
                </a:rPr>
                <a:t>communicate with each other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 to support the completion of the task. 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550925" y="4282286"/>
              <a:ext cx="2314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lt"/>
                  <a:ea typeface="+mj-ea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sp>
        <p:nvSpPr>
          <p:cNvPr id="3" name="Freeform 5"/>
          <p:cNvSpPr/>
          <p:nvPr/>
        </p:nvSpPr>
        <p:spPr bwMode="auto">
          <a:xfrm>
            <a:off x="3801514" y="765080"/>
            <a:ext cx="4460086" cy="5460702"/>
          </a:xfrm>
          <a:custGeom>
            <a:avLst/>
            <a:gdLst>
              <a:gd name="T0" fmla="*/ 621 w 1045"/>
              <a:gd name="T1" fmla="*/ 1278 h 1279"/>
              <a:gd name="T2" fmla="*/ 493 w 1045"/>
              <a:gd name="T3" fmla="*/ 1279 h 1279"/>
              <a:gd name="T4" fmla="*/ 491 w 1045"/>
              <a:gd name="T5" fmla="*/ 1068 h 1279"/>
              <a:gd name="T6" fmla="*/ 362 w 1045"/>
              <a:gd name="T7" fmla="*/ 961 h 1279"/>
              <a:gd name="T8" fmla="*/ 239 w 1045"/>
              <a:gd name="T9" fmla="*/ 952 h 1279"/>
              <a:gd name="T10" fmla="*/ 0 w 1045"/>
              <a:gd name="T11" fmla="*/ 832 h 1279"/>
              <a:gd name="T12" fmla="*/ 322 w 1045"/>
              <a:gd name="T13" fmla="*/ 928 h 1279"/>
              <a:gd name="T14" fmla="*/ 117 w 1045"/>
              <a:gd name="T15" fmla="*/ 696 h 1279"/>
              <a:gd name="T16" fmla="*/ 430 w 1045"/>
              <a:gd name="T17" fmla="*/ 953 h 1279"/>
              <a:gd name="T18" fmla="*/ 494 w 1045"/>
              <a:gd name="T19" fmla="*/ 997 h 1279"/>
              <a:gd name="T20" fmla="*/ 494 w 1045"/>
              <a:gd name="T21" fmla="*/ 993 h 1279"/>
              <a:gd name="T22" fmla="*/ 469 w 1045"/>
              <a:gd name="T23" fmla="*/ 687 h 1279"/>
              <a:gd name="T24" fmla="*/ 248 w 1045"/>
              <a:gd name="T25" fmla="*/ 580 h 1279"/>
              <a:gd name="T26" fmla="*/ 11 w 1045"/>
              <a:gd name="T27" fmla="*/ 217 h 1279"/>
              <a:gd name="T28" fmla="*/ 275 w 1045"/>
              <a:gd name="T29" fmla="*/ 548 h 1279"/>
              <a:gd name="T30" fmla="*/ 320 w 1045"/>
              <a:gd name="T31" fmla="*/ 398 h 1279"/>
              <a:gd name="T32" fmla="*/ 316 w 1045"/>
              <a:gd name="T33" fmla="*/ 246 h 1279"/>
              <a:gd name="T34" fmla="*/ 349 w 1045"/>
              <a:gd name="T35" fmla="*/ 460 h 1279"/>
              <a:gd name="T36" fmla="*/ 328 w 1045"/>
              <a:gd name="T37" fmla="*/ 580 h 1279"/>
              <a:gd name="T38" fmla="*/ 471 w 1045"/>
              <a:gd name="T39" fmla="*/ 633 h 1279"/>
              <a:gd name="T40" fmla="*/ 547 w 1045"/>
              <a:gd name="T41" fmla="*/ 0 h 1279"/>
              <a:gd name="T42" fmla="*/ 529 w 1045"/>
              <a:gd name="T43" fmla="*/ 678 h 1279"/>
              <a:gd name="T44" fmla="*/ 576 w 1045"/>
              <a:gd name="T45" fmla="*/ 875 h 1279"/>
              <a:gd name="T46" fmla="*/ 741 w 1045"/>
              <a:gd name="T47" fmla="*/ 730 h 1279"/>
              <a:gd name="T48" fmla="*/ 809 w 1045"/>
              <a:gd name="T49" fmla="*/ 374 h 1279"/>
              <a:gd name="T50" fmla="*/ 791 w 1045"/>
              <a:gd name="T51" fmla="*/ 687 h 1279"/>
              <a:gd name="T52" fmla="*/ 903 w 1045"/>
              <a:gd name="T53" fmla="*/ 571 h 1279"/>
              <a:gd name="T54" fmla="*/ 1045 w 1045"/>
              <a:gd name="T55" fmla="*/ 321 h 1279"/>
              <a:gd name="T56" fmla="*/ 958 w 1045"/>
              <a:gd name="T57" fmla="*/ 545 h 1279"/>
              <a:gd name="T58" fmla="*/ 616 w 1045"/>
              <a:gd name="T59" fmla="*/ 966 h 1279"/>
              <a:gd name="T60" fmla="*/ 610 w 1045"/>
              <a:gd name="T61" fmla="*/ 1095 h 1279"/>
              <a:gd name="T62" fmla="*/ 939 w 1045"/>
              <a:gd name="T63" fmla="*/ 888 h 1279"/>
              <a:gd name="T64" fmla="*/ 610 w 1045"/>
              <a:gd name="T65" fmla="*/ 1140 h 1279"/>
              <a:gd name="T66" fmla="*/ 621 w 1045"/>
              <a:gd name="T67" fmla="*/ 1278 h 1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45" h="1279">
                <a:moveTo>
                  <a:pt x="621" y="1278"/>
                </a:moveTo>
                <a:cubicBezTo>
                  <a:pt x="493" y="1279"/>
                  <a:pt x="493" y="1279"/>
                  <a:pt x="493" y="1279"/>
                </a:cubicBezTo>
                <a:cubicBezTo>
                  <a:pt x="480" y="1238"/>
                  <a:pt x="485" y="1193"/>
                  <a:pt x="491" y="1068"/>
                </a:cubicBezTo>
                <a:cubicBezTo>
                  <a:pt x="453" y="1033"/>
                  <a:pt x="408" y="998"/>
                  <a:pt x="362" y="961"/>
                </a:cubicBezTo>
                <a:cubicBezTo>
                  <a:pt x="310" y="963"/>
                  <a:pt x="280" y="960"/>
                  <a:pt x="239" y="952"/>
                </a:cubicBezTo>
                <a:cubicBezTo>
                  <a:pt x="153" y="935"/>
                  <a:pt x="123" y="906"/>
                  <a:pt x="0" y="832"/>
                </a:cubicBezTo>
                <a:cubicBezTo>
                  <a:pt x="134" y="888"/>
                  <a:pt x="210" y="930"/>
                  <a:pt x="322" y="928"/>
                </a:cubicBezTo>
                <a:cubicBezTo>
                  <a:pt x="244" y="861"/>
                  <a:pt x="168" y="787"/>
                  <a:pt x="117" y="696"/>
                </a:cubicBezTo>
                <a:cubicBezTo>
                  <a:pt x="236" y="800"/>
                  <a:pt x="263" y="854"/>
                  <a:pt x="430" y="953"/>
                </a:cubicBezTo>
                <a:cubicBezTo>
                  <a:pt x="448" y="964"/>
                  <a:pt x="467" y="976"/>
                  <a:pt x="494" y="997"/>
                </a:cubicBezTo>
                <a:cubicBezTo>
                  <a:pt x="494" y="993"/>
                  <a:pt x="494" y="993"/>
                  <a:pt x="494" y="993"/>
                </a:cubicBezTo>
                <a:cubicBezTo>
                  <a:pt x="497" y="887"/>
                  <a:pt x="467" y="762"/>
                  <a:pt x="469" y="687"/>
                </a:cubicBezTo>
                <a:cubicBezTo>
                  <a:pt x="371" y="661"/>
                  <a:pt x="303" y="619"/>
                  <a:pt x="248" y="580"/>
                </a:cubicBezTo>
                <a:cubicBezTo>
                  <a:pt x="105" y="480"/>
                  <a:pt x="40" y="342"/>
                  <a:pt x="11" y="217"/>
                </a:cubicBezTo>
                <a:cubicBezTo>
                  <a:pt x="94" y="400"/>
                  <a:pt x="163" y="479"/>
                  <a:pt x="275" y="548"/>
                </a:cubicBezTo>
                <a:cubicBezTo>
                  <a:pt x="285" y="525"/>
                  <a:pt x="324" y="475"/>
                  <a:pt x="320" y="398"/>
                </a:cubicBezTo>
                <a:cubicBezTo>
                  <a:pt x="315" y="314"/>
                  <a:pt x="306" y="285"/>
                  <a:pt x="316" y="246"/>
                </a:cubicBezTo>
                <a:cubicBezTo>
                  <a:pt x="332" y="334"/>
                  <a:pt x="354" y="416"/>
                  <a:pt x="349" y="460"/>
                </a:cubicBezTo>
                <a:cubicBezTo>
                  <a:pt x="345" y="497"/>
                  <a:pt x="340" y="510"/>
                  <a:pt x="328" y="580"/>
                </a:cubicBezTo>
                <a:cubicBezTo>
                  <a:pt x="394" y="614"/>
                  <a:pt x="436" y="623"/>
                  <a:pt x="471" y="633"/>
                </a:cubicBezTo>
                <a:cubicBezTo>
                  <a:pt x="480" y="526"/>
                  <a:pt x="544" y="250"/>
                  <a:pt x="547" y="0"/>
                </a:cubicBezTo>
                <a:cubicBezTo>
                  <a:pt x="602" y="287"/>
                  <a:pt x="501" y="515"/>
                  <a:pt x="529" y="678"/>
                </a:cubicBezTo>
                <a:cubicBezTo>
                  <a:pt x="546" y="776"/>
                  <a:pt x="564" y="812"/>
                  <a:pt x="576" y="875"/>
                </a:cubicBezTo>
                <a:cubicBezTo>
                  <a:pt x="617" y="825"/>
                  <a:pt x="645" y="811"/>
                  <a:pt x="741" y="730"/>
                </a:cubicBezTo>
                <a:cubicBezTo>
                  <a:pt x="723" y="598"/>
                  <a:pt x="730" y="473"/>
                  <a:pt x="809" y="374"/>
                </a:cubicBezTo>
                <a:cubicBezTo>
                  <a:pt x="738" y="537"/>
                  <a:pt x="772" y="588"/>
                  <a:pt x="791" y="687"/>
                </a:cubicBezTo>
                <a:cubicBezTo>
                  <a:pt x="841" y="647"/>
                  <a:pt x="874" y="615"/>
                  <a:pt x="903" y="571"/>
                </a:cubicBezTo>
                <a:cubicBezTo>
                  <a:pt x="937" y="523"/>
                  <a:pt x="988" y="442"/>
                  <a:pt x="1045" y="321"/>
                </a:cubicBezTo>
                <a:cubicBezTo>
                  <a:pt x="1027" y="404"/>
                  <a:pt x="992" y="483"/>
                  <a:pt x="958" y="545"/>
                </a:cubicBezTo>
                <a:cubicBezTo>
                  <a:pt x="854" y="740"/>
                  <a:pt x="738" y="767"/>
                  <a:pt x="616" y="966"/>
                </a:cubicBezTo>
                <a:cubicBezTo>
                  <a:pt x="614" y="992"/>
                  <a:pt x="612" y="1040"/>
                  <a:pt x="610" y="1095"/>
                </a:cubicBezTo>
                <a:cubicBezTo>
                  <a:pt x="698" y="1054"/>
                  <a:pt x="845" y="1010"/>
                  <a:pt x="939" y="888"/>
                </a:cubicBezTo>
                <a:cubicBezTo>
                  <a:pt x="901" y="979"/>
                  <a:pt x="728" y="1086"/>
                  <a:pt x="610" y="1140"/>
                </a:cubicBezTo>
                <a:cubicBezTo>
                  <a:pt x="613" y="1200"/>
                  <a:pt x="625" y="1222"/>
                  <a:pt x="621" y="1278"/>
                </a:cubicBezTo>
                <a:close/>
              </a:path>
            </a:pathLst>
          </a:custGeom>
          <a:gradFill>
            <a:gsLst>
              <a:gs pos="0">
                <a:srgbClr val="EAD2BD"/>
              </a:gs>
              <a:gs pos="100000">
                <a:srgbClr val="EAD2B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51805" y="6226175"/>
            <a:ext cx="1227455" cy="460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Cyber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79720" y="5396230"/>
            <a:ext cx="143256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accent4"/>
                </a:solidFill>
                <a:latin typeface="Arial Black" panose="020B0A04020102020204" charset="0"/>
                <a:cs typeface="Arial Black" panose="020B0A04020102020204" charset="0"/>
              </a:rPr>
              <a:t>Ditributed Computing</a:t>
            </a:r>
          </a:p>
        </p:txBody>
      </p:sp>
      <p:sp>
        <p:nvSpPr>
          <p:cNvPr id="6" name="文本框 5"/>
          <p:cNvSpPr txBox="1"/>
          <p:nvPr/>
        </p:nvSpPr>
        <p:spPr>
          <a:xfrm rot="1560000">
            <a:off x="4272915" y="4556760"/>
            <a:ext cx="143256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multi-node</a:t>
            </a:r>
          </a:p>
        </p:txBody>
      </p:sp>
      <p:sp>
        <p:nvSpPr>
          <p:cNvPr id="7" name="文本框 6"/>
          <p:cNvSpPr txBox="1"/>
          <p:nvPr/>
        </p:nvSpPr>
        <p:spPr>
          <a:xfrm rot="1740000">
            <a:off x="4251960" y="3050540"/>
            <a:ext cx="163639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</p:txBody>
      </p:sp>
      <p:sp>
        <p:nvSpPr>
          <p:cNvPr id="8" name="文本框 7"/>
          <p:cNvSpPr txBox="1"/>
          <p:nvPr/>
        </p:nvSpPr>
        <p:spPr>
          <a:xfrm rot="19680000">
            <a:off x="6005195" y="4058920"/>
            <a:ext cx="143256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Resource</a:t>
            </a:r>
          </a:p>
          <a:p>
            <a:pPr algn="ctr"/>
            <a:r>
              <a:rPr lang="en-US" altLang="zh-CN" sz="160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building</a:t>
            </a:r>
          </a:p>
        </p:txBody>
      </p:sp>
      <p:sp>
        <p:nvSpPr>
          <p:cNvPr id="10" name="文本框 9"/>
          <p:cNvSpPr txBox="1"/>
          <p:nvPr/>
        </p:nvSpPr>
        <p:spPr>
          <a:xfrm rot="21000000">
            <a:off x="6190615" y="3047365"/>
            <a:ext cx="127317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</a:p>
        </p:txBody>
      </p:sp>
      <p:sp>
        <p:nvSpPr>
          <p:cNvPr id="13" name="文本框 12"/>
          <p:cNvSpPr txBox="1"/>
          <p:nvPr/>
        </p:nvSpPr>
        <p:spPr>
          <a:xfrm rot="1920000">
            <a:off x="7237095" y="2616200"/>
            <a:ext cx="1689735" cy="33718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4"/>
                </a:solidFill>
                <a:latin typeface="Arial Black" panose="020B0A04020102020204" charset="0"/>
                <a:cs typeface="Arial Black" panose="020B0A04020102020204" charset="0"/>
              </a:rPr>
              <a:t>Concurrency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/>
          <p:cNvPicPr>
            <a:picLocks noGrp="1" noChangeAspect="1"/>
          </p:cNvPicPr>
          <p:nvPr>
            <p:ph type="pic" idx="1"/>
          </p:nvPr>
        </p:nvPicPr>
        <p:blipFill>
          <a:blip r:embed="rId2" cstate="email"/>
          <a:srcRect t="31250" b="31250"/>
          <a:stretch>
            <a:fillRect/>
          </a:stretch>
        </p:blipFill>
        <p:spPr>
          <a:xfrm>
            <a:off x="0" y="1905"/>
            <a:ext cx="12192000" cy="3429000"/>
          </a:xfrm>
        </p:spPr>
      </p:pic>
      <p:sp>
        <p:nvSpPr>
          <p:cNvPr id="36" name="矩形 35"/>
          <p:cNvSpPr/>
          <p:nvPr/>
        </p:nvSpPr>
        <p:spPr>
          <a:xfrm>
            <a:off x="334963" y="1615440"/>
            <a:ext cx="11522075" cy="4693285"/>
          </a:xfrm>
          <a:prstGeom prst="rect">
            <a:avLst/>
          </a:prstGeom>
          <a:solidFill>
            <a:schemeClr val="accent4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ubai Light" panose="020B0303030403030204" charset="0"/>
              <a:ea typeface="KaiTi" panose="02010609060101010101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453355" y="2917982"/>
            <a:ext cx="3112770" cy="2984200"/>
            <a:chOff x="6973188" y="2021014"/>
            <a:chExt cx="4376924" cy="4196142"/>
          </a:xfrm>
          <a:solidFill>
            <a:srgbClr val="44576E"/>
          </a:solidFill>
        </p:grpSpPr>
        <p:sp>
          <p:nvSpPr>
            <p:cNvPr id="4" name="椭圆 3"/>
            <p:cNvSpPr/>
            <p:nvPr/>
          </p:nvSpPr>
          <p:spPr>
            <a:xfrm>
              <a:off x="6973188" y="3667501"/>
              <a:ext cx="2549658" cy="2549655"/>
            </a:xfrm>
            <a:prstGeom prst="ellipse">
              <a:avLst/>
            </a:prstGeom>
            <a:solidFill>
              <a:srgbClr val="44576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Dubai Light" panose="020B0303030403030204" charset="0"/>
                <a:ea typeface="KaiTi" panose="02010609060101010101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8758808" y="3667501"/>
              <a:ext cx="2549658" cy="2549655"/>
            </a:xfrm>
            <a:prstGeom prst="ellipse">
              <a:avLst/>
            </a:prstGeom>
            <a:solidFill>
              <a:srgbClr val="44576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Dubai Light" panose="020B0303030403030204" charset="0"/>
                <a:ea typeface="KaiTi" panose="02010609060101010101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865997" y="2021014"/>
              <a:ext cx="2549658" cy="2549655"/>
            </a:xfrm>
            <a:prstGeom prst="ellipse">
              <a:avLst/>
            </a:prstGeom>
            <a:solidFill>
              <a:srgbClr val="44576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062508" y="2561210"/>
              <a:ext cx="2155425" cy="1340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Gabriola" panose="04040605051002020D02" charset="0"/>
                  <a:ea typeface="KaiTi" panose="02010609060101010101" charset="-122"/>
                </a:rPr>
                <a:t>receiving information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103550" y="4271979"/>
              <a:ext cx="2185784" cy="1340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abriola" panose="04040605051002020D02" charset="0"/>
                  <a:ea typeface="KaiTi" panose="02010609060101010101" charset="-122"/>
                  <a:cs typeface="+mn-cs"/>
                </a:rPr>
                <a:t>notifying the change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64319" y="4103224"/>
              <a:ext cx="2485793" cy="1945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Gabriola" panose="04040605051002020D02" charset="0"/>
                  <a:ea typeface="KaiTi" panose="02010609060101010101" charset="-122"/>
                </a:rPr>
                <a:t>controlling  on the new route</a:t>
              </a: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7423402" y="2533325"/>
            <a:ext cx="3143059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804660" y="202057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rgbClr val="44576E"/>
                </a:solidFill>
                <a:effectLst/>
                <a:uLnTx/>
                <a:uFillTx/>
                <a:latin typeface="+mj-lt"/>
                <a:sym typeface="+mn-ea"/>
              </a:rPr>
              <a:t>Case: service station closed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76E"/>
              </a:solidFill>
              <a:effectLst/>
              <a:uLnTx/>
              <a:uFillTx/>
              <a:latin typeface="+mj-lt"/>
              <a:cs typeface="+mn-cs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6096000" y="3699737"/>
            <a:ext cx="0" cy="1044100"/>
          </a:xfrm>
          <a:prstGeom prst="line">
            <a:avLst/>
          </a:prstGeom>
          <a:ln w="38100" cap="rnd">
            <a:solidFill>
              <a:srgbClr val="4457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97280" y="2021982"/>
            <a:ext cx="3246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4576E"/>
                </a:solidFill>
                <a:effectLst/>
                <a:uLnTx/>
                <a:uFillTx/>
                <a:latin typeface="+mj-lt"/>
                <a:cs typeface="+mn-cs"/>
              </a:rPr>
              <a:t>Why Concurrency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99694" y="2917982"/>
            <a:ext cx="324612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>
                <a:solidFill>
                  <a:srgbClr val="44576E"/>
                </a:solidFill>
                <a:latin typeface="+mj-lt"/>
              </a:rPr>
              <a:t>based on situation like</a:t>
            </a:r>
          </a:p>
          <a:p>
            <a:pPr algn="just">
              <a:lnSpc>
                <a:spcPct val="120000"/>
              </a:lnSpc>
            </a:pPr>
            <a:r>
              <a:rPr lang="en-US" altLang="zh-CN" sz="1400" b="1">
                <a:solidFill>
                  <a:srgbClr val="44576E"/>
                </a:solidFill>
                <a:latin typeface="+mj-lt"/>
              </a:rPr>
              <a:t>driving emergencies, dynamic changes in the external environment, or user command operations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399694" y="4254848"/>
            <a:ext cx="3246120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>
                <a:solidFill>
                  <a:srgbClr val="44576E"/>
                </a:solidFill>
                <a:latin typeface="+mj-lt"/>
              </a:rPr>
              <a:t>involves the timeliness of judgments and user safety</a:t>
            </a:r>
          </a:p>
          <a:p>
            <a:pPr algn="just">
              <a:lnSpc>
                <a:spcPct val="120000"/>
              </a:lnSpc>
            </a:pPr>
            <a:r>
              <a:rPr lang="en-US" altLang="zh-CN" sz="1400" b="1">
                <a:solidFill>
                  <a:srgbClr val="44576E"/>
                </a:solidFill>
                <a:latin typeface="+mj-lt"/>
              </a:rPr>
              <a:t>need to process information and complete communication in an instant.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1251202" y="2533325"/>
            <a:ext cx="3143059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7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4438890" y="5092550"/>
            <a:ext cx="3919958" cy="3919958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052559" y="1950055"/>
            <a:ext cx="3368232" cy="3368232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872866" y="5422172"/>
            <a:ext cx="2436495" cy="451485"/>
            <a:chOff x="4619817" y="5092550"/>
            <a:chExt cx="2436495" cy="451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" name="矩形: 圆角 10"/>
            <p:cNvSpPr/>
            <p:nvPr/>
          </p:nvSpPr>
          <p:spPr>
            <a:xfrm>
              <a:off x="4619817" y="5092550"/>
              <a:ext cx="2436495" cy="4514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Light" panose="020B0303030403030204" charset="0"/>
                <a:ea typeface="KaiTi" panose="02010609060101010101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19817" y="5117950"/>
              <a:ext cx="2289175" cy="398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44576E"/>
                  </a:solidFill>
                  <a:effectLst/>
                  <a:uLnTx/>
                  <a:uFillTx/>
                  <a:latin typeface="+mj-lt"/>
                  <a:ea typeface="KaiTi" panose="02010609060101010101" charset="-122"/>
                  <a:cs typeface="+mn-cs"/>
                </a:rPr>
                <a:t>CISC322  22W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4576E"/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0" y="-1617206"/>
            <a:ext cx="2503986" cy="2503986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618069" y="-329876"/>
            <a:ext cx="7187876" cy="7187876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104708" y="-2084308"/>
            <a:ext cx="4701652" cy="4701652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5691" y="5732067"/>
            <a:ext cx="2366244" cy="2366244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8725" y="1749453"/>
            <a:ext cx="115345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The Conceptual Architecture of Apollo Platform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36341" y="3975137"/>
            <a:ext cx="412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Group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Leader: Hairuo Li</a:t>
            </a:r>
          </a:p>
          <a:p>
            <a:pPr algn="ctr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</a:rPr>
              <a:t>Slides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</a:rPr>
              <a:t>Maker: 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</a:rPr>
              <a:t>Jialing Gong</a:t>
            </a:r>
            <a:endParaRPr lang="en-US" altLang="zh-CN" sz="12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Presentation: Muyun Sai</a:t>
            </a:r>
          </a:p>
          <a:p>
            <a:pPr algn="ctr"/>
            <a:endParaRPr lang="en-US" altLang="zh-CN" sz="12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Report </a:t>
            </a:r>
            <a:r>
              <a:rPr lang="en-US" altLang="zh-CN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Maker:Yuxuan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 Yang/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Jialing Gong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Muyun Sai</a:t>
            </a:r>
          </a:p>
          <a:p>
            <a:pPr algn="ctr"/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Yuxin Huang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/Hairuo Li/Songyu Yang</a:t>
            </a:r>
          </a:p>
        </p:txBody>
      </p:sp>
    </p:spTree>
    <p:extLst>
      <p:ext uri="{BB962C8B-B14F-4D97-AF65-F5344CB8AC3E}">
        <p14:creationId xmlns:p14="http://schemas.microsoft.com/office/powerpoint/2010/main" val="146491289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7511845" y="1519304"/>
            <a:ext cx="3539613" cy="3796532"/>
            <a:chOff x="7511845" y="1530734"/>
            <a:chExt cx="3539613" cy="3796532"/>
          </a:xfrm>
        </p:grpSpPr>
        <p:grpSp>
          <p:nvGrpSpPr>
            <p:cNvPr id="29" name="组合 28"/>
            <p:cNvGrpSpPr/>
            <p:nvPr/>
          </p:nvGrpSpPr>
          <p:grpSpPr>
            <a:xfrm>
              <a:off x="8042968" y="2341607"/>
              <a:ext cx="2626995" cy="2661111"/>
              <a:chOff x="7870146" y="1390050"/>
              <a:chExt cx="2626995" cy="266111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7870146" y="2826420"/>
                <a:ext cx="2626995" cy="1224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Responsibilities of Participating Developers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8067108" y="1390050"/>
                <a:ext cx="2083443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05</a:t>
                </a: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7511845" y="1530734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511845" y="5327266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apollocar"/>
          <p:cNvPicPr>
            <a:picLocks noChangeAspect="1"/>
          </p:cNvPicPr>
          <p:nvPr/>
        </p:nvPicPr>
        <p:blipFill>
          <a:blip r:embed="rId2"/>
          <a:srcRect l="17950" t="401" r="25744" b="-401"/>
          <a:stretch>
            <a:fillRect/>
          </a:stretch>
        </p:blipFill>
        <p:spPr>
          <a:xfrm>
            <a:off x="335280" y="549275"/>
            <a:ext cx="5037455" cy="5704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/>
          <a:srcRect t="30148" b="30148"/>
          <a:stretch>
            <a:fillRect/>
          </a:stretch>
        </p:blipFill>
        <p:spPr>
          <a:xfrm>
            <a:off x="0" y="1193165"/>
            <a:ext cx="12192000" cy="1868805"/>
          </a:xfrm>
        </p:spPr>
      </p:pic>
      <p:sp>
        <p:nvSpPr>
          <p:cNvPr id="5" name="矩形 4"/>
          <p:cNvSpPr/>
          <p:nvPr/>
        </p:nvSpPr>
        <p:spPr>
          <a:xfrm>
            <a:off x="0" y="1177925"/>
            <a:ext cx="12192000" cy="188468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ubai Light" panose="020B0303030403030204" charset="0"/>
              <a:ea typeface="KaiTi" panose="02010609060101010101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55451" y="3945727"/>
            <a:ext cx="7630197" cy="1476375"/>
            <a:chOff x="1010111" y="4773767"/>
            <a:chExt cx="7630197" cy="1476375"/>
          </a:xfrm>
        </p:grpSpPr>
        <p:grpSp>
          <p:nvGrpSpPr>
            <p:cNvPr id="6" name="组合 5"/>
            <p:cNvGrpSpPr/>
            <p:nvPr/>
          </p:nvGrpSpPr>
          <p:grpSpPr>
            <a:xfrm>
              <a:off x="1010111" y="4773767"/>
              <a:ext cx="3884930" cy="1476375"/>
              <a:chOff x="6446838" y="38095"/>
              <a:chExt cx="3884930" cy="147637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446838" y="473149"/>
                <a:ext cx="660400" cy="609600"/>
                <a:chOff x="6446838" y="551180"/>
                <a:chExt cx="660400" cy="609600"/>
              </a:xfrm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6446838" y="551180"/>
                  <a:ext cx="609600" cy="6096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ubai Light" panose="020B0303030403030204" charset="0"/>
                    <a:ea typeface="KaiTi" panose="02010609060101010101" charset="-122"/>
                    <a:cs typeface="+mn-cs"/>
                  </a:endParaRPr>
                </a:p>
              </p:txBody>
            </p:sp>
            <p:sp>
              <p:nvSpPr>
                <p:cNvPr id="12" name="文本框 11"/>
                <p:cNvSpPr txBox="1"/>
                <p:nvPr/>
              </p:nvSpPr>
              <p:spPr>
                <a:xfrm>
                  <a:off x="6446838" y="623878"/>
                  <a:ext cx="660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rgbClr val="44576E"/>
                      </a:solidFill>
                      <a:latin typeface="+mj-lt"/>
                    </a:rPr>
                    <a:t>01</a:t>
                  </a:r>
                  <a:endParaRPr lang="zh-CN" altLang="en-US" sz="2400" dirty="0">
                    <a:solidFill>
                      <a:srgbClr val="44576E"/>
                    </a:solidFill>
                    <a:latin typeface="+mj-lt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7431088" y="38095"/>
                <a:ext cx="2900680" cy="1476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4"/>
                    </a:solidFill>
                    <a:latin typeface="+mj-lt"/>
                  </a:rPr>
                  <a:t>technical programmers</a:t>
                </a:r>
              </a:p>
              <a:p>
                <a:r>
                  <a:rPr lang="en-US" altLang="zh-CN" dirty="0">
                    <a:solidFill>
                      <a:schemeClr val="accent4"/>
                    </a:solidFill>
                    <a:latin typeface="+mj-lt"/>
                  </a:rPr>
                  <a:t>Project Manager</a:t>
                </a:r>
              </a:p>
              <a:p>
                <a:r>
                  <a:rPr lang="en-US" altLang="zh-CN" dirty="0">
                    <a:solidFill>
                      <a:schemeClr val="accent4"/>
                    </a:solidFill>
                    <a:latin typeface="+mj-lt"/>
                  </a:rPr>
                  <a:t>Architecture Analyst</a:t>
                </a:r>
              </a:p>
              <a:p>
                <a:r>
                  <a:rPr lang="en-US" altLang="zh-CN" dirty="0">
                    <a:solidFill>
                      <a:schemeClr val="accent4"/>
                    </a:solidFill>
                    <a:latin typeface="+mj-lt"/>
                  </a:rPr>
                  <a:t>System Analyst</a:t>
                </a:r>
              </a:p>
              <a:p>
                <a:r>
                  <a:rPr lang="en-US" altLang="zh-CN" dirty="0">
                    <a:solidFill>
                      <a:schemeClr val="accent4"/>
                    </a:solidFill>
                    <a:latin typeface="+mj-lt"/>
                  </a:rPr>
                  <a:t>Data-Base Administrator 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979908" y="5207551"/>
              <a:ext cx="660400" cy="609600"/>
              <a:chOff x="5463223" y="549910"/>
              <a:chExt cx="660400" cy="6096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463223" y="549910"/>
                <a:ext cx="609600" cy="6096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Light" panose="020B0303030403030204" charset="0"/>
                  <a:ea typeface="KaiTi" panose="02010609060101010101" charset="-122"/>
                  <a:cs typeface="+mn-cs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463223" y="624513"/>
                <a:ext cx="66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44576E"/>
                    </a:solidFill>
                    <a:latin typeface="+mj-lt"/>
                  </a:rPr>
                  <a:t>02</a:t>
                </a:r>
                <a:endParaRPr lang="zh-CN" altLang="en-US" sz="2400" dirty="0">
                  <a:solidFill>
                    <a:srgbClr val="44576E"/>
                  </a:solidFill>
                  <a:latin typeface="+mj-lt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24330" y="1565455"/>
            <a:ext cx="10894179" cy="1169353"/>
            <a:chOff x="913697" y="3833270"/>
            <a:chExt cx="10894179" cy="1169353"/>
          </a:xfrm>
        </p:grpSpPr>
        <p:sp>
          <p:nvSpPr>
            <p:cNvPr id="28" name="文本框 27"/>
            <p:cNvSpPr txBox="1"/>
            <p:nvPr/>
          </p:nvSpPr>
          <p:spPr>
            <a:xfrm>
              <a:off x="913697" y="4095181"/>
              <a:ext cx="53917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</a:rPr>
                <a:t>Developers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56754" y="4095181"/>
              <a:ext cx="345112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+mj-lt"/>
                </a:rPr>
                <a:t>Platfotm 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385368" y="3833270"/>
              <a:ext cx="0" cy="1169353"/>
            </a:xfrm>
            <a:prstGeom prst="line">
              <a:avLst/>
            </a:prstGeom>
            <a:ln w="38100" cap="rnd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6"/>
          <p:cNvSpPr/>
          <p:nvPr/>
        </p:nvSpPr>
        <p:spPr>
          <a:xfrm>
            <a:off x="9114155" y="4131945"/>
            <a:ext cx="532130" cy="509270"/>
          </a:xfrm>
          <a:prstGeom prst="roundRect">
            <a:avLst>
              <a:gd name="adj" fmla="val 66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576E"/>
                </a:solidFill>
                <a:effectLst/>
                <a:uLnTx/>
                <a:uFillTx/>
                <a:latin typeface="+mj-ea"/>
                <a:ea typeface="+mj-ea"/>
                <a:cs typeface="Lucida Sans" panose="020B0602030504020204" charset="0"/>
                <a:sym typeface="Arial" panose="020B0604020202020204" pitchFamily="34" charset="0"/>
              </a:rPr>
              <a:t>C</a:t>
            </a:r>
          </a:p>
        </p:txBody>
      </p:sp>
      <p:sp>
        <p:nvSpPr>
          <p:cNvPr id="33" name="Rounded Rectangle 11"/>
          <p:cNvSpPr/>
          <p:nvPr/>
        </p:nvSpPr>
        <p:spPr>
          <a:xfrm>
            <a:off x="9114155" y="4132580"/>
            <a:ext cx="532130" cy="508635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4" name="Rounded Rectangle 12"/>
          <p:cNvSpPr/>
          <p:nvPr/>
        </p:nvSpPr>
        <p:spPr>
          <a:xfrm>
            <a:off x="9685020" y="4131945"/>
            <a:ext cx="511810" cy="509270"/>
          </a:xfrm>
          <a:prstGeom prst="roundRect">
            <a:avLst>
              <a:gd name="adj" fmla="val 66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576E"/>
                </a:solidFill>
                <a:effectLst/>
                <a:uLnTx/>
                <a:uFillTx/>
                <a:latin typeface="+mj-ea"/>
                <a:ea typeface="+mj-ea"/>
                <a:cs typeface="Lucida Sans" panose="020B0602030504020204" charset="0"/>
                <a:sym typeface="Arial" panose="020B0604020202020204" pitchFamily="34" charset="0"/>
              </a:rPr>
              <a:t>H</a:t>
            </a:r>
          </a:p>
        </p:txBody>
      </p:sp>
      <p:sp>
        <p:nvSpPr>
          <p:cNvPr id="35" name="Rounded Rectangle 13"/>
          <p:cNvSpPr/>
          <p:nvPr/>
        </p:nvSpPr>
        <p:spPr>
          <a:xfrm>
            <a:off x="9646285" y="3959860"/>
            <a:ext cx="685165" cy="681355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Rounded Rectangle 14"/>
          <p:cNvSpPr/>
          <p:nvPr/>
        </p:nvSpPr>
        <p:spPr>
          <a:xfrm>
            <a:off x="9114155" y="4676140"/>
            <a:ext cx="532130" cy="490855"/>
          </a:xfrm>
          <a:prstGeom prst="roundRect">
            <a:avLst>
              <a:gd name="adj" fmla="val 66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576E"/>
                </a:solidFill>
                <a:effectLst/>
                <a:uLnTx/>
                <a:uFillTx/>
                <a:latin typeface="+mj-ea"/>
                <a:ea typeface="+mj-ea"/>
                <a:cs typeface="Lucida Sans" panose="020B0602030504020204" charset="0"/>
                <a:sym typeface="Arial" panose="020B0604020202020204" pitchFamily="34" charset="0"/>
              </a:rPr>
              <a:t>O</a:t>
            </a:r>
          </a:p>
        </p:txBody>
      </p:sp>
      <p:sp>
        <p:nvSpPr>
          <p:cNvPr id="37" name="Rounded Rectangle 15"/>
          <p:cNvSpPr/>
          <p:nvPr/>
        </p:nvSpPr>
        <p:spPr>
          <a:xfrm>
            <a:off x="9113520" y="4676140"/>
            <a:ext cx="610870" cy="491490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8" name="Rounded Rectangle 16"/>
          <p:cNvSpPr/>
          <p:nvPr/>
        </p:nvSpPr>
        <p:spPr>
          <a:xfrm>
            <a:off x="9674860" y="4676140"/>
            <a:ext cx="522605" cy="492125"/>
          </a:xfrm>
          <a:prstGeom prst="roundRect">
            <a:avLst>
              <a:gd name="adj" fmla="val 66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576E"/>
                </a:solidFill>
                <a:effectLst/>
                <a:uLnTx/>
                <a:uFillTx/>
                <a:latin typeface="+mj-ea"/>
                <a:ea typeface="+mj-ea"/>
                <a:cs typeface="Lucida Sans" panose="020B0602030504020204" charset="0"/>
                <a:sym typeface="Arial" panose="020B0604020202020204" pitchFamily="34" charset="0"/>
              </a:rPr>
              <a:t>O</a:t>
            </a:r>
          </a:p>
        </p:txBody>
      </p:sp>
      <p:sp>
        <p:nvSpPr>
          <p:cNvPr id="39" name="Rounded Rectangle 17"/>
          <p:cNvSpPr/>
          <p:nvPr/>
        </p:nvSpPr>
        <p:spPr>
          <a:xfrm>
            <a:off x="9646920" y="4595495"/>
            <a:ext cx="549910" cy="572135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34985" y="3697605"/>
            <a:ext cx="12528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  <a:ea typeface="+mj-ea"/>
              </a:rPr>
              <a:t>Cloud Service Platform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134985" y="5058410"/>
            <a:ext cx="11595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  <a:ea typeface="+mj-ea"/>
                <a:sym typeface="+mn-ea"/>
              </a:rPr>
              <a:t>Open Software Platform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0054896" y="3676650"/>
            <a:ext cx="1416380" cy="2211704"/>
            <a:chOff x="2699779" y="1107099"/>
            <a:chExt cx="7578421" cy="5438481"/>
          </a:xfrm>
        </p:grpSpPr>
        <p:sp>
          <p:nvSpPr>
            <p:cNvPr id="43" name="文本框 42"/>
            <p:cNvSpPr txBox="1"/>
            <p:nvPr/>
          </p:nvSpPr>
          <p:spPr>
            <a:xfrm>
              <a:off x="2699779" y="1107099"/>
              <a:ext cx="7578420" cy="204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Hardware Development Platform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 flipH="1">
              <a:off x="3160219" y="4656242"/>
              <a:ext cx="7117981" cy="1889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Open </a:t>
              </a:r>
              <a:r>
                <a:rPr lang="en-US" altLang="zh-CN" sz="1400" dirty="0">
                  <a:solidFill>
                    <a:schemeClr val="bg1"/>
                  </a:solidFill>
                  <a:latin typeface="+mj-lt"/>
                  <a:ea typeface="+mj-ea"/>
                </a:rPr>
                <a:t>Vehicle Certificate Platform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 l="15481" r="15481"/>
          <a:stretch>
            <a:fillRect/>
          </a:stretch>
        </p:blipFill>
        <p:spPr>
          <a:xfrm>
            <a:off x="334963" y="777875"/>
            <a:ext cx="2635250" cy="2544763"/>
          </a:xfrm>
        </p:spPr>
      </p:pic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/>
          <a:srcRect l="15435" r="15435"/>
          <a:stretch>
            <a:fillRect/>
          </a:stretch>
        </p:blipFill>
        <p:spPr>
          <a:xfrm>
            <a:off x="3285173" y="777875"/>
            <a:ext cx="2635250" cy="2544763"/>
          </a:xfrm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/>
          <a:srcRect l="15481" r="15481"/>
          <a:stretch>
            <a:fillRect/>
          </a:stretch>
        </p:blipFill>
        <p:spPr>
          <a:xfrm>
            <a:off x="334963" y="3763963"/>
            <a:ext cx="2635250" cy="2544762"/>
          </a:xfrm>
        </p:spPr>
      </p:pic>
      <p:pic>
        <p:nvPicPr>
          <p:cNvPr id="19" name="图片占位符 18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email"/>
          <a:srcRect l="17383" r="17383"/>
          <a:stretch>
            <a:fillRect/>
          </a:stretch>
        </p:blipFill>
        <p:spPr>
          <a:xfrm>
            <a:off x="3285173" y="3763962"/>
            <a:ext cx="2635250" cy="2544763"/>
          </a:xfrm>
        </p:spPr>
      </p:pic>
      <p:sp>
        <p:nvSpPr>
          <p:cNvPr id="24" name="文本框 23"/>
          <p:cNvSpPr txBox="1"/>
          <p:nvPr/>
        </p:nvSpPr>
        <p:spPr>
          <a:xfrm>
            <a:off x="6816725" y="777875"/>
            <a:ext cx="34511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Responsibility</a:t>
            </a:r>
            <a:r>
              <a:rPr lang="en-US" altLang="zh-CN" sz="3600" dirty="0">
                <a:solidFill>
                  <a:srgbClr val="EAD2BD"/>
                </a:solidFill>
                <a:latin typeface="+mj-lt"/>
              </a:rPr>
              <a:t> </a:t>
            </a:r>
            <a:endParaRPr lang="zh-CN" altLang="en-US" sz="3600" dirty="0">
              <a:solidFill>
                <a:srgbClr val="EAD2BD"/>
              </a:solidFill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66560" y="1634490"/>
            <a:ext cx="3501390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Design</a:t>
            </a: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 various interfaces for data transmission and </a:t>
            </a:r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modify</a:t>
            </a: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 the source code to different developers in the open-source community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6865620" y="3206115"/>
            <a:ext cx="85344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816992" y="3506605"/>
            <a:ext cx="3451122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Keep updating or expanding</a:t>
            </a: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 the development environment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816725" y="4488180"/>
            <a:ext cx="85344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766827" y="4788670"/>
            <a:ext cx="3451122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Implement their own</a:t>
            </a: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 software or update the dataset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7511845" y="1519304"/>
            <a:ext cx="3539613" cy="3796532"/>
            <a:chOff x="7511845" y="1530734"/>
            <a:chExt cx="3539613" cy="3796532"/>
          </a:xfrm>
        </p:grpSpPr>
        <p:grpSp>
          <p:nvGrpSpPr>
            <p:cNvPr id="29" name="组合 28"/>
            <p:cNvGrpSpPr/>
            <p:nvPr/>
          </p:nvGrpSpPr>
          <p:grpSpPr>
            <a:xfrm>
              <a:off x="8042968" y="2341607"/>
              <a:ext cx="2626995" cy="1736846"/>
              <a:chOff x="7870146" y="1390050"/>
              <a:chExt cx="2626995" cy="1736846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7870146" y="2826420"/>
                <a:ext cx="2626995" cy="300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Conclusion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8067108" y="1390050"/>
                <a:ext cx="2083443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06</a:t>
                </a:r>
                <a:endParaRPr lang="en-US" altLang="zh-CN" sz="9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7511845" y="1530734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511845" y="5327266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apollocar"/>
          <p:cNvPicPr>
            <a:picLocks noChangeAspect="1"/>
          </p:cNvPicPr>
          <p:nvPr/>
        </p:nvPicPr>
        <p:blipFill>
          <a:blip r:embed="rId2"/>
          <a:srcRect l="17950" t="401" r="25744" b="-401"/>
          <a:stretch>
            <a:fillRect/>
          </a:stretch>
        </p:blipFill>
        <p:spPr>
          <a:xfrm>
            <a:off x="335280" y="549275"/>
            <a:ext cx="5037455" cy="5704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/>
          <a:srcRect t="33969" b="28906"/>
          <a:stretch>
            <a:fillRect/>
          </a:stretch>
        </p:blipFill>
        <p:spPr>
          <a:xfrm>
            <a:off x="0" y="0"/>
            <a:ext cx="12192000" cy="3017520"/>
          </a:xfrm>
        </p:spPr>
      </p:pic>
      <p:grpSp>
        <p:nvGrpSpPr>
          <p:cNvPr id="18" name="组合 17"/>
          <p:cNvGrpSpPr/>
          <p:nvPr/>
        </p:nvGrpSpPr>
        <p:grpSpPr>
          <a:xfrm>
            <a:off x="624330" y="3683701"/>
            <a:ext cx="10943341" cy="2573655"/>
            <a:chOff x="913697" y="4095181"/>
            <a:chExt cx="10943341" cy="2573655"/>
          </a:xfrm>
        </p:grpSpPr>
        <p:grpSp>
          <p:nvGrpSpPr>
            <p:cNvPr id="9" name="组合 8"/>
            <p:cNvGrpSpPr/>
            <p:nvPr/>
          </p:nvGrpSpPr>
          <p:grpSpPr>
            <a:xfrm>
              <a:off x="913697" y="4095181"/>
              <a:ext cx="3613785" cy="2573655"/>
              <a:chOff x="6767563" y="549275"/>
              <a:chExt cx="3613785" cy="2573655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767563" y="549275"/>
                <a:ext cx="3451122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Now is able to...</a:t>
                </a:r>
                <a:r>
                  <a:rPr lang="en-US" altLang="zh-CN" sz="3600" dirty="0">
                    <a:solidFill>
                      <a:srgbClr val="EAD2BD"/>
                    </a:solidFill>
                    <a:latin typeface="+mj-lt"/>
                  </a:rPr>
                  <a:t> </a:t>
                </a:r>
                <a:endParaRPr lang="zh-CN" altLang="en-US" sz="3600" dirty="0">
                  <a:solidFill>
                    <a:srgbClr val="EAD2BD"/>
                  </a:solidFill>
                  <a:latin typeface="+mj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767563" y="1261745"/>
                <a:ext cx="3613785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+mj-lt"/>
                  </a:rPr>
                  <a:t>powerful computing and processing capabilities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+mj-lt"/>
                  </a:rPr>
                  <a:t>a variety of radars and cameras throughout the body of car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j-lt"/>
                  </a:rPr>
                  <a:t>Complete most of the autopilot functions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8356754" y="4095181"/>
              <a:ext cx="3500284" cy="2436366"/>
              <a:chOff x="6767563" y="549275"/>
              <a:chExt cx="3500284" cy="2436366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6767563" y="549275"/>
                <a:ext cx="3451122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+mj-lt"/>
                  </a:rPr>
                  <a:t>However,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816725" y="1419731"/>
                <a:ext cx="3451122" cy="156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+mj-lt"/>
                  </a:rPr>
                  <a:t>not perfect and not reliable enough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j-lt"/>
                  </a:rPr>
                  <a:t>more developers and researchers are needed to continuously study, update and maintain its functions </a:t>
                </a: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6385368" y="4536215"/>
              <a:ext cx="0" cy="1169353"/>
            </a:xfrm>
            <a:prstGeom prst="line">
              <a:avLst/>
            </a:prstGeom>
            <a:ln w="381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email"/>
          <a:srcRect t="22941" b="22941"/>
          <a:stretch>
            <a:fillRect/>
          </a:stretch>
        </p:blipFill>
        <p:spPr>
          <a:xfrm>
            <a:off x="0" y="0"/>
            <a:ext cx="12192000" cy="3429000"/>
          </a:xfrm>
        </p:spPr>
      </p:pic>
      <p:sp>
        <p:nvSpPr>
          <p:cNvPr id="5" name="矩形 4"/>
          <p:cNvSpPr/>
          <p:nvPr/>
        </p:nvSpPr>
        <p:spPr>
          <a:xfrm>
            <a:off x="334963" y="1592826"/>
            <a:ext cx="11522075" cy="47158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ubai Light" panose="020B0303030403030204" charset="0"/>
              <a:ea typeface="KaiTi" panose="0201060906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3770" y="2133600"/>
            <a:ext cx="43630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j-lt"/>
              </a:rPr>
              <a:t>Lessons Learned:</a:t>
            </a:r>
          </a:p>
          <a:p>
            <a:r>
              <a:rPr lang="en-US" altLang="zh-CN" sz="2400" dirty="0">
                <a:latin typeface="+mj-lt"/>
              </a:rPr>
              <a:t>threats, and hidden dangers </a:t>
            </a:r>
            <a:endParaRPr lang="zh-CN" altLang="en-US" sz="2400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3295" y="3224530"/>
            <a:ext cx="4352925" cy="127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+mj-lt"/>
              </a:rPr>
              <a:t>evening of March 18, 2018  Tempe, Arizona</a:t>
            </a:r>
          </a:p>
          <a:p>
            <a:pPr algn="l">
              <a:lnSpc>
                <a:spcPct val="120000"/>
              </a:lnSpc>
            </a:pPr>
            <a:r>
              <a:rPr lang="en-US" altLang="zh-CN" u="sng" dirty="0">
                <a:latin typeface="+mj-lt"/>
              </a:rPr>
              <a:t>“Uber vehicle during a self-driving test crashed into a pedestrian“</a:t>
            </a: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+mj-lt"/>
              </a:rPr>
              <a:t>first case</a:t>
            </a:r>
            <a:r>
              <a:rPr lang="en-US" altLang="zh-CN" sz="1600" dirty="0">
                <a:latin typeface="+mj-lt"/>
              </a:rPr>
              <a:t> in history of AV crash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63295" y="4776470"/>
            <a:ext cx="345122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+mj-lt"/>
              </a:rPr>
              <a:t>current automatic driving system is </a:t>
            </a:r>
            <a:r>
              <a:rPr lang="en-US" altLang="zh-CN" sz="1600" dirty="0">
                <a:solidFill>
                  <a:schemeClr val="accent1"/>
                </a:solidFill>
                <a:latin typeface="+mj-lt"/>
              </a:rPr>
              <a:t>not perfect</a:t>
            </a:r>
            <a:r>
              <a:rPr lang="en-US" altLang="zh-CN" sz="1600" dirty="0">
                <a:latin typeface="+mj-lt"/>
              </a:rPr>
              <a:t> and there are many </a:t>
            </a:r>
            <a:r>
              <a:rPr lang="en-US" altLang="zh-CN" sz="1600" dirty="0">
                <a:solidFill>
                  <a:schemeClr val="accent1"/>
                </a:solidFill>
                <a:latin typeface="+mj-lt"/>
              </a:rPr>
              <a:t>safety hazards</a:t>
            </a:r>
            <a:r>
              <a:rPr lang="en-US" altLang="zh-CN" sz="1600" dirty="0">
                <a:latin typeface="+mj-lt"/>
              </a:rPr>
              <a:t>.</a:t>
            </a:r>
          </a:p>
        </p:txBody>
      </p:sp>
      <p:pic>
        <p:nvPicPr>
          <p:cNvPr id="14" name="图片 13" descr="C:\Users\gongj\Desktop\uber_tempe.0.jpguber_tempe.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10982" y="2526890"/>
            <a:ext cx="4271645" cy="2847770"/>
          </a:xfrm>
          <a:prstGeom prst="rect">
            <a:avLst/>
          </a:prstGeom>
          <a:ln w="228600" cap="sq" cmpd="thickThin">
            <a:solidFill>
              <a:srgbClr val="44576E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7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4438890" y="5092550"/>
            <a:ext cx="3919958" cy="3919958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 panose="02000000000000000000"/>
              <a:ea typeface="思源黑体 CN Light" panose="020B0300000000000000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052559" y="1950055"/>
            <a:ext cx="3368232" cy="3368232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 panose="02000000000000000000"/>
              <a:ea typeface="思源黑体 CN Light" panose="020B0300000000000000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0" y="-1617206"/>
            <a:ext cx="2503986" cy="2503986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 panose="02000000000000000000"/>
              <a:ea typeface="思源黑体 CN Light" panose="020B0300000000000000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618069" y="-329876"/>
            <a:ext cx="7187876" cy="7187876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 panose="02000000000000000000"/>
              <a:ea typeface="思源黑体 CN Light" panose="020B0300000000000000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04708" y="-2084308"/>
            <a:ext cx="4701652" cy="4701652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 panose="02000000000000000000"/>
              <a:ea typeface="思源黑体 CN Light" panose="020B0300000000000000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5691" y="5732067"/>
            <a:ext cx="2366244" cy="2366244"/>
          </a:xfrm>
          <a:prstGeom prst="ellipse">
            <a:avLst/>
          </a:prstGeom>
          <a:noFill/>
          <a:ln>
            <a:solidFill>
              <a:srgbClr val="EAD2B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 panose="02000000000000000000"/>
              <a:ea typeface="思源黑体 CN Light" panose="020B0300000000000000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725" y="2249833"/>
            <a:ext cx="1153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Roboto Black" panose="02000000000000000000"/>
                <a:ea typeface="KaiTi" panose="02010609060101010101" charset="-122"/>
                <a:cs typeface="+mn-cs"/>
              </a:rPr>
              <a:t>THANK FOR EVERYONE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kern="1200" cap="none" spc="0" normalizeH="0" baseline="0" noProof="0" dirty="0"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6550" y="1096645"/>
            <a:ext cx="2580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Reference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6550" y="1761490"/>
            <a:ext cx="1088136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[1] Qiaochu Guo(April 29, 2020). Software System of Autonomous Vehicles: Architecture, Network and OS.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[2] P. Penmetsa; E. Kofi Adanu; D. Wood; T. Wang; S. L.Jones(June 2019). doi: https://doi.org/10.1016/j.techfore.2019.02.010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[3] https://apollo.auto/platform/perception.html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[4] Dhanoop Karunakaran(Nov 25, 2020). Motion planning module in Autonomous Vehicle — Mission planner. doi: https://medium.com/intro-to-artificial-intelligence/motion-planning-module-in-autonomous-vehicle-mission-planner-671b2155dec1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[5] P. Falcone; F. Borrelli; J. Asgari; H. Eric Tseng; D. Hrovat; Fellow (MAY 2007). Predictive Active Steering Control for Autonomous Vehicle Systems.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[6] S. Drew Pendleton; H. Andersen; Xinxin Du; Xiaotong Shen; M. Meghjani; You Hong Eng; D. Rus; M. H. Ang Jr (17 February 2017). Perception, Planning, Control, and Coordination for Autonomous Vehicles.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[7] Maggie Weeks(May 28, 2019). Autonomous Driving and the Need For Motion Planning. doi: https://rtr.ai/autonomous-driving-and-the-need-for-motion-planning/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[8] https://blog.csdn.net/qq_45577461/article/details/107451042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[9] GitHub - ApolloAuto/apollo: An open autonomous driving platform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[10] https://zhuanlan.zhihu.com/p/62259081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[11] https://en.wikipedia.org/wiki/Concurrent_computing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[12] https://apollo.auto/devcenter/devcenter.html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[13] Eric Walz(May 27, 2020). China's Baidu Completes its ‘Apollo Park’, the World's Largest Autonomous Driving &amp; Intelligent Vehicle Testing Site. doi: https://www.futurecar.com/3946/Chinas-Baidu-Completes-its-Apollo-Park-the-Worlds-Largest-Autonomous-Driving-&amp;amp;-Intelligent-Vehicle-Testing-Site</a:t>
            </a:r>
          </a:p>
          <a:p>
            <a:r>
              <a:rPr lang="en-US" altLang="zh-CN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</a:t>
            </a:r>
            <a:r>
              <a: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</a:rPr>
              <a:t>[14]Apollo Auto (Oct 10, 2020). Inside Apollo 6.0: A Road Towards Fully Driverless Technology. doi: https://medium.com/apollo-auto/inside-apollo-6-0-a-road-towards-fully-driverless-technology-522b2b4295cc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31110" y="2733675"/>
            <a:ext cx="9218930" cy="55499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 high performance, flexible architecture</a:t>
            </a:r>
          </a:p>
          <a:p>
            <a:endParaRPr lang="zh-CN" altLang="en-US" sz="2800" b="1">
              <a:solidFill>
                <a:schemeClr val="accent4">
                  <a:lumMod val="20000"/>
                  <a:lumOff val="8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1385" y="1996440"/>
            <a:ext cx="1397635" cy="1292225"/>
          </a:xfrm>
          <a:prstGeom prst="rect">
            <a:avLst/>
          </a:prstGeom>
          <a:noFill/>
          <a:ln w="2222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WHAT</a:t>
            </a:r>
            <a:endParaRPr lang="en-US" altLang="zh-CN" sz="28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61475" y="4187825"/>
            <a:ext cx="1397000" cy="1230630"/>
          </a:xfrm>
          <a:prstGeom prst="rect">
            <a:avLst/>
          </a:prstGeom>
          <a:noFill/>
          <a:ln w="2222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WHY  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2145" y="4465320"/>
            <a:ext cx="82245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Font typeface="Arial" panose="020B0604020202020204" pitchFamily="34" charset="0"/>
            </a:pPr>
            <a:r>
              <a:rPr lang="en-US" altLang="zh-CN"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to </a:t>
            </a:r>
            <a:r>
              <a:rPr lang="zh-CN" altLang="en-US"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accelerat</a:t>
            </a:r>
            <a:r>
              <a:rPr lang="en-US" altLang="zh-CN"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e</a:t>
            </a:r>
            <a:r>
              <a:rPr lang="zh-CN" altLang="en-US"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the development, testing, and </a:t>
            </a:r>
            <a:r>
              <a:rPr lang="en-US" altLang="zh-CN"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 </a:t>
            </a:r>
            <a:r>
              <a:rPr lang="zh-CN" altLang="en-US"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deployment of Autonomous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5988" y="1965491"/>
            <a:ext cx="497712" cy="49771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5988" y="1965490"/>
            <a:ext cx="497712" cy="461665"/>
          </a:xfrm>
          <a:prstGeom prst="rect">
            <a:avLst/>
          </a:prstGeom>
          <a:noFill/>
          <a:ln w="2222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99447" y="1891181"/>
            <a:ext cx="2083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Functionality and Interaction</a:t>
            </a:r>
          </a:p>
        </p:txBody>
      </p:sp>
      <p:sp>
        <p:nvSpPr>
          <p:cNvPr id="9" name="矩形 8"/>
          <p:cNvSpPr/>
          <p:nvPr/>
        </p:nvSpPr>
        <p:spPr>
          <a:xfrm>
            <a:off x="4885988" y="3174531"/>
            <a:ext cx="497712" cy="49771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85988" y="3174530"/>
            <a:ext cx="497712" cy="461665"/>
          </a:xfrm>
          <a:prstGeom prst="rect">
            <a:avLst/>
          </a:prstGeom>
          <a:noFill/>
          <a:ln w="2222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447" y="3100221"/>
            <a:ext cx="2083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The Evolvement for System</a:t>
            </a:r>
          </a:p>
        </p:txBody>
      </p:sp>
      <p:sp>
        <p:nvSpPr>
          <p:cNvPr id="13" name="矩形 12"/>
          <p:cNvSpPr/>
          <p:nvPr/>
        </p:nvSpPr>
        <p:spPr>
          <a:xfrm>
            <a:off x="4885988" y="4383571"/>
            <a:ext cx="497712" cy="49771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5988" y="4383570"/>
            <a:ext cx="497712" cy="461665"/>
          </a:xfrm>
          <a:prstGeom prst="rect">
            <a:avLst/>
          </a:prstGeom>
          <a:noFill/>
          <a:ln w="2222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99447" y="4309261"/>
            <a:ext cx="2083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Control And Data Flow</a:t>
            </a:r>
          </a:p>
        </p:txBody>
      </p:sp>
      <p:sp>
        <p:nvSpPr>
          <p:cNvPr id="17" name="矩形 16"/>
          <p:cNvSpPr/>
          <p:nvPr/>
        </p:nvSpPr>
        <p:spPr>
          <a:xfrm>
            <a:off x="8508663" y="1919136"/>
            <a:ext cx="497712" cy="49771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08663" y="1919135"/>
            <a:ext cx="497712" cy="461665"/>
          </a:xfrm>
          <a:prstGeom prst="rect">
            <a:avLst/>
          </a:prstGeom>
          <a:noFill/>
          <a:ln w="2222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22122" y="1983891"/>
            <a:ext cx="20834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Concurrency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747092" y="774199"/>
            <a:ext cx="269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CONTENT</a:t>
            </a:r>
          </a:p>
        </p:txBody>
      </p:sp>
      <p:sp>
        <p:nvSpPr>
          <p:cNvPr id="2" name="矩形 1"/>
          <p:cNvSpPr/>
          <p:nvPr/>
        </p:nvSpPr>
        <p:spPr>
          <a:xfrm>
            <a:off x="8508663" y="3174531"/>
            <a:ext cx="497712" cy="49771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08663" y="3174530"/>
            <a:ext cx="497712" cy="460375"/>
          </a:xfrm>
          <a:prstGeom prst="rect">
            <a:avLst/>
          </a:prstGeom>
          <a:noFill/>
          <a:ln w="2222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122122" y="3220236"/>
            <a:ext cx="20834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Responsiblity</a:t>
            </a:r>
          </a:p>
        </p:txBody>
      </p:sp>
      <p:sp>
        <p:nvSpPr>
          <p:cNvPr id="24" name="矩形 23"/>
          <p:cNvSpPr/>
          <p:nvPr/>
        </p:nvSpPr>
        <p:spPr>
          <a:xfrm>
            <a:off x="8508663" y="4383571"/>
            <a:ext cx="497712" cy="49771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08663" y="4383570"/>
            <a:ext cx="497712" cy="460375"/>
          </a:xfrm>
          <a:prstGeom prst="rect">
            <a:avLst/>
          </a:prstGeom>
          <a:noFill/>
          <a:ln w="2222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122122" y="4400066"/>
            <a:ext cx="20834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Conclusion</a:t>
            </a:r>
          </a:p>
        </p:txBody>
      </p:sp>
      <p:pic>
        <p:nvPicPr>
          <p:cNvPr id="28" name="图片 27" descr="xirang_ef72810"/>
          <p:cNvPicPr>
            <a:picLocks noChangeAspect="1"/>
          </p:cNvPicPr>
          <p:nvPr/>
        </p:nvPicPr>
        <p:blipFill>
          <a:blip r:embed="rId2"/>
          <a:srcRect t="1385" r="72928"/>
          <a:stretch>
            <a:fillRect/>
          </a:stretch>
        </p:blipFill>
        <p:spPr>
          <a:xfrm>
            <a:off x="0" y="-112395"/>
            <a:ext cx="4173220" cy="795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pollocar"/>
          <p:cNvPicPr>
            <a:picLocks noChangeAspect="1"/>
          </p:cNvPicPr>
          <p:nvPr/>
        </p:nvPicPr>
        <p:blipFill>
          <a:blip r:embed="rId2"/>
          <a:srcRect l="17950" t="401" r="25744" b="-401"/>
          <a:stretch>
            <a:fillRect/>
          </a:stretch>
        </p:blipFill>
        <p:spPr>
          <a:xfrm>
            <a:off x="335280" y="549275"/>
            <a:ext cx="5037455" cy="570484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511845" y="1530734"/>
            <a:ext cx="3539613" cy="3796532"/>
            <a:chOff x="7511845" y="1530734"/>
            <a:chExt cx="3539613" cy="3796532"/>
          </a:xfrm>
        </p:grpSpPr>
        <p:grpSp>
          <p:nvGrpSpPr>
            <p:cNvPr id="29" name="组合 28"/>
            <p:cNvGrpSpPr/>
            <p:nvPr/>
          </p:nvGrpSpPr>
          <p:grpSpPr>
            <a:xfrm>
              <a:off x="7962323" y="2341607"/>
              <a:ext cx="2689860" cy="2635250"/>
              <a:chOff x="7789501" y="1390050"/>
              <a:chExt cx="2689860" cy="263525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7789501" y="2826420"/>
                <a:ext cx="2689860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+mn-ea"/>
                  </a:rPr>
                  <a:t>Functionality and Interaction</a:t>
                </a:r>
                <a:endParaRPr lang="zh-CN" altLang="en-US" sz="2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400" dirty="0">
                  <a:solidFill>
                    <a:srgbClr val="EAD2BD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8067108" y="1390050"/>
                <a:ext cx="20834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+mj-lt"/>
                  </a:rPr>
                  <a:t>01</a:t>
                </a: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7511845" y="1530734"/>
              <a:ext cx="3539613" cy="0"/>
            </a:xfrm>
            <a:prstGeom prst="line">
              <a:avLst/>
            </a:prstGeom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511845" y="5327266"/>
              <a:ext cx="3539613" cy="0"/>
            </a:xfrm>
            <a:prstGeom prst="line">
              <a:avLst/>
            </a:prstGeom>
            <a:ln w="38100">
              <a:solidFill>
                <a:srgbClr val="EAD2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sp>
        <p:nvSpPr>
          <p:cNvPr id="5" name="椭圆 4"/>
          <p:cNvSpPr/>
          <p:nvPr/>
        </p:nvSpPr>
        <p:spPr>
          <a:xfrm>
            <a:off x="548640" y="2007870"/>
            <a:ext cx="2943860" cy="29641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9295" y="3213100"/>
            <a:ext cx="2868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Hardware</a:t>
            </a:r>
          </a:p>
        </p:txBody>
      </p:sp>
      <p:sp>
        <p:nvSpPr>
          <p:cNvPr id="7" name="椭圆 6"/>
          <p:cNvSpPr/>
          <p:nvPr/>
        </p:nvSpPr>
        <p:spPr>
          <a:xfrm>
            <a:off x="6156325" y="1194435"/>
            <a:ext cx="2337435" cy="21932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48020" y="3387725"/>
            <a:ext cx="2140585" cy="2150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91805" y="2616835"/>
            <a:ext cx="2140585" cy="2150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6325" y="2007870"/>
            <a:ext cx="2461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  <a:r>
              <a:rPr lang="zh-CN" altLang="en-US" sz="28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erception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41665" y="3387725"/>
            <a:ext cx="2461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Planning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62650" y="4231005"/>
            <a:ext cx="2461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Control</a:t>
            </a:r>
          </a:p>
        </p:txBody>
      </p:sp>
      <p:sp>
        <p:nvSpPr>
          <p:cNvPr id="13" name="椭圆 12"/>
          <p:cNvSpPr/>
          <p:nvPr/>
        </p:nvSpPr>
        <p:spPr>
          <a:xfrm>
            <a:off x="5364480" y="295275"/>
            <a:ext cx="6435725" cy="6169025"/>
          </a:xfrm>
          <a:prstGeom prst="ellipse">
            <a:avLst/>
          </a:prstGeom>
          <a:noFill/>
          <a:ln w="69850" cmpd="sng">
            <a:solidFill>
              <a:schemeClr val="accent4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76135" y="5267325"/>
            <a:ext cx="2868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Software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449320" y="2853690"/>
            <a:ext cx="1765935" cy="1016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3331210" y="4222750"/>
            <a:ext cx="1884045" cy="10795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493760" y="1836420"/>
            <a:ext cx="885825" cy="706755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7760970" y="4704080"/>
            <a:ext cx="976630" cy="48768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8241665" y="568325"/>
            <a:ext cx="1684655" cy="12674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781540" y="1422400"/>
            <a:ext cx="1463040" cy="12166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435590" y="3213100"/>
            <a:ext cx="1151890" cy="11944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41665" y="1054100"/>
            <a:ext cx="3003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Localization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781540" y="1835785"/>
            <a:ext cx="3003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Simulation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620375" y="3626485"/>
            <a:ext cx="3003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HMI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sp>
        <p:nvSpPr>
          <p:cNvPr id="7" name="椭圆 6"/>
          <p:cNvSpPr/>
          <p:nvPr/>
        </p:nvSpPr>
        <p:spPr>
          <a:xfrm>
            <a:off x="6053455" y="1790065"/>
            <a:ext cx="2337435" cy="21932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922010" y="4109085"/>
            <a:ext cx="2140585" cy="2150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19500" y="2992755"/>
            <a:ext cx="2140585" cy="2150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9975" y="2603500"/>
            <a:ext cx="2461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  <a:r>
              <a:rPr lang="zh-CN" altLang="en-US" sz="28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erception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688715" y="3806825"/>
            <a:ext cx="2461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Planning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46165" y="4923155"/>
            <a:ext cx="2461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Control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7060" y="2155190"/>
            <a:ext cx="3508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Software: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7060" y="3983355"/>
            <a:ext cx="28505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evaluates behavioral trajectories and motion logic of autonomous vehicles based on the traffic condition corresponding to collection of data.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82660" y="1803400"/>
            <a:ext cx="28867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z="20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obstacle perception and traffic light perception are divided into two or one sub-component.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582660" y="3983355"/>
            <a:ext cx="27654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monitor the motion of the vehicle with capability of braking, changing direction and improving traction control to handle some of the different road conditions.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sp>
        <p:nvSpPr>
          <p:cNvPr id="5" name="椭圆 4"/>
          <p:cNvSpPr/>
          <p:nvPr/>
        </p:nvSpPr>
        <p:spPr>
          <a:xfrm>
            <a:off x="6904990" y="347345"/>
            <a:ext cx="2557780" cy="26187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635" y="2831465"/>
            <a:ext cx="12193270" cy="4186555"/>
          </a:xfrm>
          <a:prstGeom prst="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3870" y="1334135"/>
            <a:ext cx="2700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Hardware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5175" y="1654175"/>
            <a:ext cx="58096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T</a:t>
            </a:r>
            <a:r>
              <a:rPr lang="zh-CN" altLang="en-US" sz="24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ransfers data from sensors to perception systems.</a:t>
            </a:r>
          </a:p>
        </p:txBody>
      </p:sp>
      <p:pic>
        <p:nvPicPr>
          <p:cNvPr id="3" name="图片 2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06210" y="3182620"/>
            <a:ext cx="5314950" cy="3240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2" descr="IMG_2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182620"/>
            <a:ext cx="6232525" cy="32410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7" name="直接箭头连接符 16"/>
          <p:cNvCxnSpPr/>
          <p:nvPr/>
        </p:nvCxnSpPr>
        <p:spPr>
          <a:xfrm flipV="1">
            <a:off x="9210675" y="601980"/>
            <a:ext cx="881380" cy="172085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9533890" y="1433830"/>
            <a:ext cx="960120" cy="296545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533890" y="774065"/>
            <a:ext cx="2868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432300" y="635"/>
            <a:ext cx="7760335" cy="7017385"/>
          </a:xfrm>
          <a:prstGeom prst="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98755" y="-111125"/>
            <a:ext cx="82588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  <a:alpha val="35000"/>
                  </a:schemeClr>
                </a:solidFill>
                <a:effectLst/>
                <a:uLnTx/>
                <a:uFillTx/>
                <a:latin typeface="+mj-lt"/>
                <a:ea typeface="KaiTi" panose="02010609060101010101" charset="-122"/>
                <a:cs typeface="+mn-cs"/>
              </a:rPr>
              <a:t>Apollo Platform</a:t>
            </a:r>
          </a:p>
        </p:txBody>
      </p:sp>
      <p:pic>
        <p:nvPicPr>
          <p:cNvPr id="7" name="图片 3" descr="IMG_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010" y="871855"/>
            <a:ext cx="7320915" cy="5487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/>
          <p:cNvSpPr/>
          <p:nvPr/>
        </p:nvSpPr>
        <p:spPr>
          <a:xfrm>
            <a:off x="0" y="1519555"/>
            <a:ext cx="2557780" cy="26187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835" y="2506345"/>
            <a:ext cx="2700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44576E"/>
                </a:solidFill>
                <a:latin typeface="Arial Black" panose="020B0A04020102020204" charset="0"/>
                <a:cs typeface="Arial Black" panose="020B0A04020102020204" charset="0"/>
              </a:rPr>
              <a:t>Hardware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958975" y="4095115"/>
            <a:ext cx="328295" cy="874395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1289050" y="4323715"/>
            <a:ext cx="276225" cy="885825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674495" y="5714365"/>
            <a:ext cx="2868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Software</a:t>
            </a:r>
          </a:p>
        </p:txBody>
      </p:sp>
      <p:sp>
        <p:nvSpPr>
          <p:cNvPr id="13" name="椭圆 12"/>
          <p:cNvSpPr/>
          <p:nvPr/>
        </p:nvSpPr>
        <p:spPr>
          <a:xfrm>
            <a:off x="1258570" y="4969510"/>
            <a:ext cx="3284220" cy="2452370"/>
          </a:xfrm>
          <a:prstGeom prst="ellipse">
            <a:avLst/>
          </a:prstGeom>
          <a:noFill/>
          <a:ln w="69850" cmpd="sng">
            <a:solidFill>
              <a:schemeClr val="accent4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Pro-Light"/>
              <a:ea typeface="KaiTi" panose="0201060906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55,&quot;width&quot;:903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 Condensed">
      <a:majorFont>
        <a:latin typeface="Roboto Black"/>
        <a:ea typeface="思源黑体 CN Bold"/>
        <a:cs typeface=""/>
      </a:majorFont>
      <a:minorFont>
        <a:latin typeface="Roboto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D2BD"/>
        </a:soli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DINPro-Light"/>
            <a:ea typeface="KaiTi" panose="02010609060101010101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CFCF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1239</Words>
  <Application>Microsoft Macintosh PowerPoint</Application>
  <PresentationFormat>宽屏</PresentationFormat>
  <Paragraphs>218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 Black</vt:lpstr>
      <vt:lpstr>DINPro-Light</vt:lpstr>
      <vt:lpstr>Calibri</vt:lpstr>
      <vt:lpstr>Microsoft YaHei</vt:lpstr>
      <vt:lpstr>Dubai Light</vt:lpstr>
      <vt:lpstr>Arial</vt:lpstr>
      <vt:lpstr>Roboto Light</vt:lpstr>
      <vt:lpstr>Gabriola</vt:lpstr>
      <vt:lpstr>Roboto Black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 yizhou</dc:creator>
  <cp:lastModifiedBy>赛 牧云</cp:lastModifiedBy>
  <cp:revision>58</cp:revision>
  <dcterms:created xsi:type="dcterms:W3CDTF">2020-10-27T01:58:00Z</dcterms:created>
  <dcterms:modified xsi:type="dcterms:W3CDTF">2022-02-21T00:59:40Z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v1.0_mb_SyLIfg45de1aAuY1jGaDRg==</vt:lpwstr>
  </property>
  <property fmtid="{D5CDD505-2E9C-101B-9397-08002B2CF9AE}" pid="4" name="ICV">
    <vt:lpwstr>51E49C54B46E4EBA8677FEB0EECEB646</vt:lpwstr>
  </property>
</Properties>
</file>